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5" r:id="rId10"/>
    <p:sldId id="267" r:id="rId11"/>
    <p:sldId id="268" r:id="rId12"/>
    <p:sldId id="277" r:id="rId13"/>
    <p:sldId id="279" r:id="rId14"/>
    <p:sldId id="272" r:id="rId15"/>
    <p:sldId id="273" r:id="rId16"/>
    <p:sldId id="278" r:id="rId17"/>
    <p:sldId id="274" r:id="rId18"/>
    <p:sldId id="275" r:id="rId19"/>
    <p:sldId id="276" r:id="rId20"/>
  </p:sldIdLst>
  <p:sldSz cx="9144000" cy="5143500" type="screen16x9"/>
  <p:notesSz cx="6858000" cy="9144000"/>
  <p:embeddedFontLst>
    <p:embeddedFont>
      <p:font typeface="Average" panose="02000503040000020003" pitchFamily="2" charset="77"/>
      <p:regular r:id="rId22"/>
    </p:embeddedFont>
    <p:embeddedFont>
      <p:font typeface="Oswald" pitchFamily="2" charset="77"/>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00FACE-552F-7C4D-9CFE-B71791E87645}" v="60" dt="2020-10-20T17:50:13.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75929"/>
  </p:normalViewPr>
  <p:slideViewPr>
    <p:cSldViewPr snapToGrid="0">
      <p:cViewPr>
        <p:scale>
          <a:sx n="117" d="100"/>
          <a:sy n="117" d="100"/>
        </p:scale>
        <p:origin x="1384" y="1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nvenido Jr Hiyas" userId="083ac1bd-e8e2-4d5d-b01d-fd55252d2a3a" providerId="ADAL" clId="{4600FACE-552F-7C4D-9CFE-B71791E87645}"/>
    <pc:docChg chg="undo custSel addSld delSld modSld sldOrd">
      <pc:chgData name="Bienvenido Jr Hiyas" userId="083ac1bd-e8e2-4d5d-b01d-fd55252d2a3a" providerId="ADAL" clId="{4600FACE-552F-7C4D-9CFE-B71791E87645}" dt="2020-10-20T17:50:10.122" v="2395" actId="1076"/>
      <pc:docMkLst>
        <pc:docMk/>
      </pc:docMkLst>
      <pc:sldChg chg="addSp delSp modSp mod">
        <pc:chgData name="Bienvenido Jr Hiyas" userId="083ac1bd-e8e2-4d5d-b01d-fd55252d2a3a" providerId="ADAL" clId="{4600FACE-552F-7C4D-9CFE-B71791E87645}" dt="2020-10-20T17:15:34.993" v="2389"/>
        <pc:sldMkLst>
          <pc:docMk/>
          <pc:sldMk cId="0" sldId="256"/>
        </pc:sldMkLst>
        <pc:spChg chg="add del mod">
          <ac:chgData name="Bienvenido Jr Hiyas" userId="083ac1bd-e8e2-4d5d-b01d-fd55252d2a3a" providerId="ADAL" clId="{4600FACE-552F-7C4D-9CFE-B71791E87645}" dt="2020-10-20T17:15:34.993" v="2389"/>
          <ac:spMkLst>
            <pc:docMk/>
            <pc:sldMk cId="0" sldId="256"/>
            <ac:spMk id="2" creationId="{41B980F5-E33E-F34B-9A87-CD37719FA15D}"/>
          </ac:spMkLst>
        </pc:spChg>
        <pc:spChg chg="mod">
          <ac:chgData name="Bienvenido Jr Hiyas" userId="083ac1bd-e8e2-4d5d-b01d-fd55252d2a3a" providerId="ADAL" clId="{4600FACE-552F-7C4D-9CFE-B71791E87645}" dt="2020-10-20T01:01:55.761" v="923"/>
          <ac:spMkLst>
            <pc:docMk/>
            <pc:sldMk cId="0" sldId="256"/>
            <ac:spMk id="60" creationId="{00000000-0000-0000-0000-000000000000}"/>
          </ac:spMkLst>
        </pc:spChg>
      </pc:sldChg>
      <pc:sldChg chg="modSp mod">
        <pc:chgData name="Bienvenido Jr Hiyas" userId="083ac1bd-e8e2-4d5d-b01d-fd55252d2a3a" providerId="ADAL" clId="{4600FACE-552F-7C4D-9CFE-B71791E87645}" dt="2020-10-19T18:03:12.558" v="449" actId="1076"/>
        <pc:sldMkLst>
          <pc:docMk/>
          <pc:sldMk cId="0" sldId="258"/>
        </pc:sldMkLst>
        <pc:spChg chg="mod">
          <ac:chgData name="Bienvenido Jr Hiyas" userId="083ac1bd-e8e2-4d5d-b01d-fd55252d2a3a" providerId="ADAL" clId="{4600FACE-552F-7C4D-9CFE-B71791E87645}" dt="2020-10-19T18:01:44.834" v="433" actId="403"/>
          <ac:spMkLst>
            <pc:docMk/>
            <pc:sldMk cId="0" sldId="258"/>
            <ac:spMk id="73" creationId="{00000000-0000-0000-0000-000000000000}"/>
          </ac:spMkLst>
        </pc:spChg>
        <pc:spChg chg="mod">
          <ac:chgData name="Bienvenido Jr Hiyas" userId="083ac1bd-e8e2-4d5d-b01d-fd55252d2a3a" providerId="ADAL" clId="{4600FACE-552F-7C4D-9CFE-B71791E87645}" dt="2020-10-19T18:03:05.918" v="447" actId="1076"/>
          <ac:spMkLst>
            <pc:docMk/>
            <pc:sldMk cId="0" sldId="258"/>
            <ac:spMk id="81" creationId="{00000000-0000-0000-0000-000000000000}"/>
          </ac:spMkLst>
        </pc:spChg>
        <pc:spChg chg="mod">
          <ac:chgData name="Bienvenido Jr Hiyas" userId="083ac1bd-e8e2-4d5d-b01d-fd55252d2a3a" providerId="ADAL" clId="{4600FACE-552F-7C4D-9CFE-B71791E87645}" dt="2020-10-19T18:03:00.963" v="446" actId="1076"/>
          <ac:spMkLst>
            <pc:docMk/>
            <pc:sldMk cId="0" sldId="258"/>
            <ac:spMk id="82" creationId="{00000000-0000-0000-0000-000000000000}"/>
          </ac:spMkLst>
        </pc:spChg>
        <pc:spChg chg="mod">
          <ac:chgData name="Bienvenido Jr Hiyas" userId="083ac1bd-e8e2-4d5d-b01d-fd55252d2a3a" providerId="ADAL" clId="{4600FACE-552F-7C4D-9CFE-B71791E87645}" dt="2020-10-19T18:03:09.415" v="448" actId="1076"/>
          <ac:spMkLst>
            <pc:docMk/>
            <pc:sldMk cId="0" sldId="258"/>
            <ac:spMk id="84" creationId="{00000000-0000-0000-0000-000000000000}"/>
          </ac:spMkLst>
        </pc:spChg>
        <pc:spChg chg="mod">
          <ac:chgData name="Bienvenido Jr Hiyas" userId="083ac1bd-e8e2-4d5d-b01d-fd55252d2a3a" providerId="ADAL" clId="{4600FACE-552F-7C4D-9CFE-B71791E87645}" dt="2020-10-19T18:01:40.135" v="431" actId="404"/>
          <ac:spMkLst>
            <pc:docMk/>
            <pc:sldMk cId="0" sldId="258"/>
            <ac:spMk id="85" creationId="{00000000-0000-0000-0000-000000000000}"/>
          </ac:spMkLst>
        </pc:spChg>
        <pc:spChg chg="mod">
          <ac:chgData name="Bienvenido Jr Hiyas" userId="083ac1bd-e8e2-4d5d-b01d-fd55252d2a3a" providerId="ADAL" clId="{4600FACE-552F-7C4D-9CFE-B71791E87645}" dt="2020-10-19T18:03:12.558" v="449" actId="1076"/>
          <ac:spMkLst>
            <pc:docMk/>
            <pc:sldMk cId="0" sldId="258"/>
            <ac:spMk id="86" creationId="{00000000-0000-0000-0000-000000000000}"/>
          </ac:spMkLst>
        </pc:spChg>
      </pc:sldChg>
      <pc:sldChg chg="delSp modSp mod">
        <pc:chgData name="Bienvenido Jr Hiyas" userId="083ac1bd-e8e2-4d5d-b01d-fd55252d2a3a" providerId="ADAL" clId="{4600FACE-552F-7C4D-9CFE-B71791E87645}" dt="2020-10-20T16:02:38.706" v="2196" actId="1076"/>
        <pc:sldMkLst>
          <pc:docMk/>
          <pc:sldMk cId="0" sldId="260"/>
        </pc:sldMkLst>
        <pc:spChg chg="mod">
          <ac:chgData name="Bienvenido Jr Hiyas" userId="083ac1bd-e8e2-4d5d-b01d-fd55252d2a3a" providerId="ADAL" clId="{4600FACE-552F-7C4D-9CFE-B71791E87645}" dt="2020-10-20T16:02:38.706" v="2196" actId="1076"/>
          <ac:spMkLst>
            <pc:docMk/>
            <pc:sldMk cId="0" sldId="260"/>
            <ac:spMk id="97" creationId="{00000000-0000-0000-0000-000000000000}"/>
          </ac:spMkLst>
        </pc:spChg>
        <pc:spChg chg="del mod">
          <ac:chgData name="Bienvenido Jr Hiyas" userId="083ac1bd-e8e2-4d5d-b01d-fd55252d2a3a" providerId="ADAL" clId="{4600FACE-552F-7C4D-9CFE-B71791E87645}" dt="2020-10-20T16:02:36.002" v="2195" actId="478"/>
          <ac:spMkLst>
            <pc:docMk/>
            <pc:sldMk cId="0" sldId="260"/>
            <ac:spMk id="98" creationId="{00000000-0000-0000-0000-000000000000}"/>
          </ac:spMkLst>
        </pc:spChg>
      </pc:sldChg>
      <pc:sldChg chg="modSp mod modNotesTx">
        <pc:chgData name="Bienvenido Jr Hiyas" userId="083ac1bd-e8e2-4d5d-b01d-fd55252d2a3a" providerId="ADAL" clId="{4600FACE-552F-7C4D-9CFE-B71791E87645}" dt="2020-10-20T12:27:28.362" v="1485" actId="20577"/>
        <pc:sldMkLst>
          <pc:docMk/>
          <pc:sldMk cId="0" sldId="261"/>
        </pc:sldMkLst>
        <pc:spChg chg="mod">
          <ac:chgData name="Bienvenido Jr Hiyas" userId="083ac1bd-e8e2-4d5d-b01d-fd55252d2a3a" providerId="ADAL" clId="{4600FACE-552F-7C4D-9CFE-B71791E87645}" dt="2020-10-20T12:27:28.362" v="1485" actId="20577"/>
          <ac:spMkLst>
            <pc:docMk/>
            <pc:sldMk cId="0" sldId="261"/>
            <ac:spMk id="104" creationId="{00000000-0000-0000-0000-000000000000}"/>
          </ac:spMkLst>
        </pc:spChg>
      </pc:sldChg>
      <pc:sldChg chg="modSp mod">
        <pc:chgData name="Bienvenido Jr Hiyas" userId="083ac1bd-e8e2-4d5d-b01d-fd55252d2a3a" providerId="ADAL" clId="{4600FACE-552F-7C4D-9CFE-B71791E87645}" dt="2020-10-19T19:09:47.032" v="668" actId="14100"/>
        <pc:sldMkLst>
          <pc:docMk/>
          <pc:sldMk cId="0" sldId="262"/>
        </pc:sldMkLst>
        <pc:spChg chg="mod">
          <ac:chgData name="Bienvenido Jr Hiyas" userId="083ac1bd-e8e2-4d5d-b01d-fd55252d2a3a" providerId="ADAL" clId="{4600FACE-552F-7C4D-9CFE-B71791E87645}" dt="2020-10-19T19:09:47.032" v="668" actId="14100"/>
          <ac:spMkLst>
            <pc:docMk/>
            <pc:sldMk cId="0" sldId="262"/>
            <ac:spMk id="115" creationId="{00000000-0000-0000-0000-000000000000}"/>
          </ac:spMkLst>
        </pc:spChg>
        <pc:picChg chg="mod">
          <ac:chgData name="Bienvenido Jr Hiyas" userId="083ac1bd-e8e2-4d5d-b01d-fd55252d2a3a" providerId="ADAL" clId="{4600FACE-552F-7C4D-9CFE-B71791E87645}" dt="2020-10-19T19:09:42.091" v="667" actId="14100"/>
          <ac:picMkLst>
            <pc:docMk/>
            <pc:sldMk cId="0" sldId="262"/>
            <ac:picMk id="121" creationId="{00000000-0000-0000-0000-000000000000}"/>
          </ac:picMkLst>
        </pc:picChg>
      </pc:sldChg>
      <pc:sldChg chg="modSp mod">
        <pc:chgData name="Bienvenido Jr Hiyas" userId="083ac1bd-e8e2-4d5d-b01d-fd55252d2a3a" providerId="ADAL" clId="{4600FACE-552F-7C4D-9CFE-B71791E87645}" dt="2020-10-20T12:53:00.641" v="1542" actId="1036"/>
        <pc:sldMkLst>
          <pc:docMk/>
          <pc:sldMk cId="0" sldId="263"/>
        </pc:sldMkLst>
        <pc:spChg chg="mod">
          <ac:chgData name="Bienvenido Jr Hiyas" userId="083ac1bd-e8e2-4d5d-b01d-fd55252d2a3a" providerId="ADAL" clId="{4600FACE-552F-7C4D-9CFE-B71791E87645}" dt="2020-10-20T12:42:39.538" v="1541" actId="20577"/>
          <ac:spMkLst>
            <pc:docMk/>
            <pc:sldMk cId="0" sldId="263"/>
            <ac:spMk id="127" creationId="{00000000-0000-0000-0000-000000000000}"/>
          </ac:spMkLst>
        </pc:spChg>
        <pc:spChg chg="mod">
          <ac:chgData name="Bienvenido Jr Hiyas" userId="083ac1bd-e8e2-4d5d-b01d-fd55252d2a3a" providerId="ADAL" clId="{4600FACE-552F-7C4D-9CFE-B71791E87645}" dt="2020-10-20T12:53:00.641" v="1542" actId="1036"/>
          <ac:spMkLst>
            <pc:docMk/>
            <pc:sldMk cId="0" sldId="263"/>
            <ac:spMk id="130" creationId="{00000000-0000-0000-0000-000000000000}"/>
          </ac:spMkLst>
        </pc:spChg>
        <pc:spChg chg="mod">
          <ac:chgData name="Bienvenido Jr Hiyas" userId="083ac1bd-e8e2-4d5d-b01d-fd55252d2a3a" providerId="ADAL" clId="{4600FACE-552F-7C4D-9CFE-B71791E87645}" dt="2020-10-20T12:38:30.093" v="1499" actId="1076"/>
          <ac:spMkLst>
            <pc:docMk/>
            <pc:sldMk cId="0" sldId="263"/>
            <ac:spMk id="135" creationId="{00000000-0000-0000-0000-000000000000}"/>
          </ac:spMkLst>
        </pc:spChg>
        <pc:picChg chg="mod">
          <ac:chgData name="Bienvenido Jr Hiyas" userId="083ac1bd-e8e2-4d5d-b01d-fd55252d2a3a" providerId="ADAL" clId="{4600FACE-552F-7C4D-9CFE-B71791E87645}" dt="2020-10-20T12:37:57.859" v="1491" actId="1076"/>
          <ac:picMkLst>
            <pc:docMk/>
            <pc:sldMk cId="0" sldId="263"/>
            <ac:picMk id="128" creationId="{00000000-0000-0000-0000-000000000000}"/>
          </ac:picMkLst>
        </pc:picChg>
        <pc:picChg chg="mod">
          <ac:chgData name="Bienvenido Jr Hiyas" userId="083ac1bd-e8e2-4d5d-b01d-fd55252d2a3a" providerId="ADAL" clId="{4600FACE-552F-7C4D-9CFE-B71791E87645}" dt="2020-10-20T12:38:01.642" v="1493" actId="14100"/>
          <ac:picMkLst>
            <pc:docMk/>
            <pc:sldMk cId="0" sldId="263"/>
            <ac:picMk id="129" creationId="{00000000-0000-0000-0000-000000000000}"/>
          </ac:picMkLst>
        </pc:picChg>
        <pc:picChg chg="mod">
          <ac:chgData name="Bienvenido Jr Hiyas" userId="083ac1bd-e8e2-4d5d-b01d-fd55252d2a3a" providerId="ADAL" clId="{4600FACE-552F-7C4D-9CFE-B71791E87645}" dt="2020-10-20T12:38:15.579" v="1497" actId="1076"/>
          <ac:picMkLst>
            <pc:docMk/>
            <pc:sldMk cId="0" sldId="263"/>
            <ac:picMk id="133" creationId="{00000000-0000-0000-0000-000000000000}"/>
          </ac:picMkLst>
        </pc:picChg>
        <pc:picChg chg="mod">
          <ac:chgData name="Bienvenido Jr Hiyas" userId="083ac1bd-e8e2-4d5d-b01d-fd55252d2a3a" providerId="ADAL" clId="{4600FACE-552F-7C4D-9CFE-B71791E87645}" dt="2020-10-20T12:38:21.552" v="1498" actId="14100"/>
          <ac:picMkLst>
            <pc:docMk/>
            <pc:sldMk cId="0" sldId="263"/>
            <ac:picMk id="134" creationId="{00000000-0000-0000-0000-000000000000}"/>
          </ac:picMkLst>
        </pc:picChg>
      </pc:sldChg>
      <pc:sldChg chg="del modNotesTx">
        <pc:chgData name="Bienvenido Jr Hiyas" userId="083ac1bd-e8e2-4d5d-b01d-fd55252d2a3a" providerId="ADAL" clId="{4600FACE-552F-7C4D-9CFE-B71791E87645}" dt="2020-10-20T01:49:01.791" v="1171" actId="2696"/>
        <pc:sldMkLst>
          <pc:docMk/>
          <pc:sldMk cId="0" sldId="264"/>
        </pc:sldMkLst>
      </pc:sldChg>
      <pc:sldChg chg="addSp modSp mod modNotesTx">
        <pc:chgData name="Bienvenido Jr Hiyas" userId="083ac1bd-e8e2-4d5d-b01d-fd55252d2a3a" providerId="ADAL" clId="{4600FACE-552F-7C4D-9CFE-B71791E87645}" dt="2020-10-20T01:44:17.047" v="1170" actId="20577"/>
        <pc:sldMkLst>
          <pc:docMk/>
          <pc:sldMk cId="0" sldId="265"/>
        </pc:sldMkLst>
        <pc:picChg chg="add mod">
          <ac:chgData name="Bienvenido Jr Hiyas" userId="083ac1bd-e8e2-4d5d-b01d-fd55252d2a3a" providerId="ADAL" clId="{4600FACE-552F-7C4D-9CFE-B71791E87645}" dt="2020-10-20T01:41:51.010" v="930" actId="14100"/>
          <ac:picMkLst>
            <pc:docMk/>
            <pc:sldMk cId="0" sldId="265"/>
            <ac:picMk id="2" creationId="{26CA2B4B-E5BC-5C43-9404-CF98F3AA496E}"/>
          </ac:picMkLst>
        </pc:picChg>
      </pc:sldChg>
      <pc:sldChg chg="modSp del mod">
        <pc:chgData name="Bienvenido Jr Hiyas" userId="083ac1bd-e8e2-4d5d-b01d-fd55252d2a3a" providerId="ADAL" clId="{4600FACE-552F-7C4D-9CFE-B71791E87645}" dt="2020-10-20T08:35:39.690" v="1176" actId="2696"/>
        <pc:sldMkLst>
          <pc:docMk/>
          <pc:sldMk cId="0" sldId="266"/>
        </pc:sldMkLst>
        <pc:spChg chg="mod">
          <ac:chgData name="Bienvenido Jr Hiyas" userId="083ac1bd-e8e2-4d5d-b01d-fd55252d2a3a" providerId="ADAL" clId="{4600FACE-552F-7C4D-9CFE-B71791E87645}" dt="2020-10-20T01:50:34.588" v="1174" actId="404"/>
          <ac:spMkLst>
            <pc:docMk/>
            <pc:sldMk cId="0" sldId="266"/>
            <ac:spMk id="154" creationId="{00000000-0000-0000-0000-000000000000}"/>
          </ac:spMkLst>
        </pc:spChg>
      </pc:sldChg>
      <pc:sldChg chg="modSp mod">
        <pc:chgData name="Bienvenido Jr Hiyas" userId="083ac1bd-e8e2-4d5d-b01d-fd55252d2a3a" providerId="ADAL" clId="{4600FACE-552F-7C4D-9CFE-B71791E87645}" dt="2020-10-20T17:50:10.122" v="2395" actId="1076"/>
        <pc:sldMkLst>
          <pc:docMk/>
          <pc:sldMk cId="0" sldId="267"/>
        </pc:sldMkLst>
        <pc:spChg chg="mod">
          <ac:chgData name="Bienvenido Jr Hiyas" userId="083ac1bd-e8e2-4d5d-b01d-fd55252d2a3a" providerId="ADAL" clId="{4600FACE-552F-7C4D-9CFE-B71791E87645}" dt="2020-10-20T17:50:10.122" v="2395" actId="1076"/>
          <ac:spMkLst>
            <pc:docMk/>
            <pc:sldMk cId="0" sldId="267"/>
            <ac:spMk id="164" creationId="{00000000-0000-0000-0000-000000000000}"/>
          </ac:spMkLst>
        </pc:spChg>
        <pc:picChg chg="mod">
          <ac:chgData name="Bienvenido Jr Hiyas" userId="083ac1bd-e8e2-4d5d-b01d-fd55252d2a3a" providerId="ADAL" clId="{4600FACE-552F-7C4D-9CFE-B71791E87645}" dt="2020-10-19T09:26:59.846" v="56" actId="1076"/>
          <ac:picMkLst>
            <pc:docMk/>
            <pc:sldMk cId="0" sldId="267"/>
            <ac:picMk id="162" creationId="{00000000-0000-0000-0000-000000000000}"/>
          </ac:picMkLst>
        </pc:picChg>
        <pc:picChg chg="mod">
          <ac:chgData name="Bienvenido Jr Hiyas" userId="083ac1bd-e8e2-4d5d-b01d-fd55252d2a3a" providerId="ADAL" clId="{4600FACE-552F-7C4D-9CFE-B71791E87645}" dt="2020-10-19T09:28:20.362" v="57" actId="14100"/>
          <ac:picMkLst>
            <pc:docMk/>
            <pc:sldMk cId="0" sldId="267"/>
            <ac:picMk id="163" creationId="{00000000-0000-0000-0000-000000000000}"/>
          </ac:picMkLst>
        </pc:picChg>
      </pc:sldChg>
      <pc:sldChg chg="delSp modSp mod modNotesTx">
        <pc:chgData name="Bienvenido Jr Hiyas" userId="083ac1bd-e8e2-4d5d-b01d-fd55252d2a3a" providerId="ADAL" clId="{4600FACE-552F-7C4D-9CFE-B71791E87645}" dt="2020-10-20T17:49:52.168" v="2394" actId="478"/>
        <pc:sldMkLst>
          <pc:docMk/>
          <pc:sldMk cId="0" sldId="268"/>
        </pc:sldMkLst>
        <pc:spChg chg="mod">
          <ac:chgData name="Bienvenido Jr Hiyas" userId="083ac1bd-e8e2-4d5d-b01d-fd55252d2a3a" providerId="ADAL" clId="{4600FACE-552F-7C4D-9CFE-B71791E87645}" dt="2020-10-20T17:49:45.600" v="2393" actId="5793"/>
          <ac:spMkLst>
            <pc:docMk/>
            <pc:sldMk cId="0" sldId="268"/>
            <ac:spMk id="170" creationId="{00000000-0000-0000-0000-000000000000}"/>
          </ac:spMkLst>
        </pc:spChg>
        <pc:spChg chg="del">
          <ac:chgData name="Bienvenido Jr Hiyas" userId="083ac1bd-e8e2-4d5d-b01d-fd55252d2a3a" providerId="ADAL" clId="{4600FACE-552F-7C4D-9CFE-B71791E87645}" dt="2020-10-20T17:49:52.168" v="2394" actId="478"/>
          <ac:spMkLst>
            <pc:docMk/>
            <pc:sldMk cId="0" sldId="268"/>
            <ac:spMk id="171" creationId="{00000000-0000-0000-0000-000000000000}"/>
          </ac:spMkLst>
        </pc:spChg>
      </pc:sldChg>
      <pc:sldChg chg="modSp del mod ord">
        <pc:chgData name="Bienvenido Jr Hiyas" userId="083ac1bd-e8e2-4d5d-b01d-fd55252d2a3a" providerId="ADAL" clId="{4600FACE-552F-7C4D-9CFE-B71791E87645}" dt="2020-10-20T17:30:53.235" v="2390" actId="2696"/>
        <pc:sldMkLst>
          <pc:docMk/>
          <pc:sldMk cId="0" sldId="269"/>
        </pc:sldMkLst>
        <pc:spChg chg="mod">
          <ac:chgData name="Bienvenido Jr Hiyas" userId="083ac1bd-e8e2-4d5d-b01d-fd55252d2a3a" providerId="ADAL" clId="{4600FACE-552F-7C4D-9CFE-B71791E87645}" dt="2020-10-19T19:12:55.231" v="712" actId="20577"/>
          <ac:spMkLst>
            <pc:docMk/>
            <pc:sldMk cId="0" sldId="269"/>
            <ac:spMk id="176" creationId="{00000000-0000-0000-0000-000000000000}"/>
          </ac:spMkLst>
        </pc:spChg>
        <pc:spChg chg="mod">
          <ac:chgData name="Bienvenido Jr Hiyas" userId="083ac1bd-e8e2-4d5d-b01d-fd55252d2a3a" providerId="ADAL" clId="{4600FACE-552F-7C4D-9CFE-B71791E87645}" dt="2020-10-20T16:47:13.490" v="2386" actId="20577"/>
          <ac:spMkLst>
            <pc:docMk/>
            <pc:sldMk cId="0" sldId="269"/>
            <ac:spMk id="177" creationId="{00000000-0000-0000-0000-000000000000}"/>
          </ac:spMkLst>
        </pc:spChg>
      </pc:sldChg>
      <pc:sldChg chg="addSp modSp del mod">
        <pc:chgData name="Bienvenido Jr Hiyas" userId="083ac1bd-e8e2-4d5d-b01d-fd55252d2a3a" providerId="ADAL" clId="{4600FACE-552F-7C4D-9CFE-B71791E87645}" dt="2020-10-20T15:44:54.400" v="1725" actId="2696"/>
        <pc:sldMkLst>
          <pc:docMk/>
          <pc:sldMk cId="0" sldId="270"/>
        </pc:sldMkLst>
        <pc:spChg chg="add mod">
          <ac:chgData name="Bienvenido Jr Hiyas" userId="083ac1bd-e8e2-4d5d-b01d-fd55252d2a3a" providerId="ADAL" clId="{4600FACE-552F-7C4D-9CFE-B71791E87645}" dt="2020-10-20T13:40:10.014" v="1700" actId="20577"/>
          <ac:spMkLst>
            <pc:docMk/>
            <pc:sldMk cId="0" sldId="270"/>
            <ac:spMk id="3" creationId="{F2CEB4DA-4CF1-9C4D-8A74-3B1929C434F1}"/>
          </ac:spMkLst>
        </pc:spChg>
        <pc:spChg chg="mod">
          <ac:chgData name="Bienvenido Jr Hiyas" userId="083ac1bd-e8e2-4d5d-b01d-fd55252d2a3a" providerId="ADAL" clId="{4600FACE-552F-7C4D-9CFE-B71791E87645}" dt="2020-10-20T13:05:57.656" v="1601" actId="1076"/>
          <ac:spMkLst>
            <pc:docMk/>
            <pc:sldMk cId="0" sldId="270"/>
            <ac:spMk id="182" creationId="{00000000-0000-0000-0000-000000000000}"/>
          </ac:spMkLst>
        </pc:spChg>
      </pc:sldChg>
      <pc:sldChg chg="del">
        <pc:chgData name="Bienvenido Jr Hiyas" userId="083ac1bd-e8e2-4d5d-b01d-fd55252d2a3a" providerId="ADAL" clId="{4600FACE-552F-7C4D-9CFE-B71791E87645}" dt="2020-10-20T01:27:42.178" v="924" actId="2696"/>
        <pc:sldMkLst>
          <pc:docMk/>
          <pc:sldMk cId="0" sldId="271"/>
        </pc:sldMkLst>
      </pc:sldChg>
      <pc:sldChg chg="modSp mod">
        <pc:chgData name="Bienvenido Jr Hiyas" userId="083ac1bd-e8e2-4d5d-b01d-fd55252d2a3a" providerId="ADAL" clId="{4600FACE-552F-7C4D-9CFE-B71791E87645}" dt="2020-10-20T13:41:15.988" v="1712" actId="20577"/>
        <pc:sldMkLst>
          <pc:docMk/>
          <pc:sldMk cId="0" sldId="272"/>
        </pc:sldMkLst>
        <pc:spChg chg="mod">
          <ac:chgData name="Bienvenido Jr Hiyas" userId="083ac1bd-e8e2-4d5d-b01d-fd55252d2a3a" providerId="ADAL" clId="{4600FACE-552F-7C4D-9CFE-B71791E87645}" dt="2020-10-20T13:41:15.988" v="1712" actId="20577"/>
          <ac:spMkLst>
            <pc:docMk/>
            <pc:sldMk cId="0" sldId="272"/>
            <ac:spMk id="198" creationId="{00000000-0000-0000-0000-000000000000}"/>
          </ac:spMkLst>
        </pc:spChg>
      </pc:sldChg>
      <pc:sldChg chg="modSp mod">
        <pc:chgData name="Bienvenido Jr Hiyas" userId="083ac1bd-e8e2-4d5d-b01d-fd55252d2a3a" providerId="ADAL" clId="{4600FACE-552F-7C4D-9CFE-B71791E87645}" dt="2020-10-19T10:02:04.096" v="428" actId="1036"/>
        <pc:sldMkLst>
          <pc:docMk/>
          <pc:sldMk cId="0" sldId="273"/>
        </pc:sldMkLst>
        <pc:picChg chg="mod">
          <ac:chgData name="Bienvenido Jr Hiyas" userId="083ac1bd-e8e2-4d5d-b01d-fd55252d2a3a" providerId="ADAL" clId="{4600FACE-552F-7C4D-9CFE-B71791E87645}" dt="2020-10-19T10:02:04.096" v="428" actId="1036"/>
          <ac:picMkLst>
            <pc:docMk/>
            <pc:sldMk cId="0" sldId="273"/>
            <ac:picMk id="216" creationId="{00000000-0000-0000-0000-000000000000}"/>
          </ac:picMkLst>
        </pc:picChg>
      </pc:sldChg>
      <pc:sldChg chg="modNotesTx">
        <pc:chgData name="Bienvenido Jr Hiyas" userId="083ac1bd-e8e2-4d5d-b01d-fd55252d2a3a" providerId="ADAL" clId="{4600FACE-552F-7C4D-9CFE-B71791E87645}" dt="2020-10-20T13:07:39.350" v="1649" actId="20577"/>
        <pc:sldMkLst>
          <pc:docMk/>
          <pc:sldMk cId="0" sldId="274"/>
        </pc:sldMkLst>
      </pc:sldChg>
      <pc:sldChg chg="addSp delSp modSp mod">
        <pc:chgData name="Bienvenido Jr Hiyas" userId="083ac1bd-e8e2-4d5d-b01d-fd55252d2a3a" providerId="ADAL" clId="{4600FACE-552F-7C4D-9CFE-B71791E87645}" dt="2020-10-20T14:38:25.485" v="1723" actId="14100"/>
        <pc:sldMkLst>
          <pc:docMk/>
          <pc:sldMk cId="0" sldId="275"/>
        </pc:sldMkLst>
        <pc:graphicFrameChg chg="add del mod">
          <ac:chgData name="Bienvenido Jr Hiyas" userId="083ac1bd-e8e2-4d5d-b01d-fd55252d2a3a" providerId="ADAL" clId="{4600FACE-552F-7C4D-9CFE-B71791E87645}" dt="2020-10-20T14:33:02.441" v="1720" actId="478"/>
          <ac:graphicFrameMkLst>
            <pc:docMk/>
            <pc:sldMk cId="0" sldId="275"/>
            <ac:graphicFrameMk id="2" creationId="{9AFE4B9D-BDC9-0A4C-BFCA-3A315DF640F0}"/>
          </ac:graphicFrameMkLst>
        </pc:graphicFrameChg>
        <pc:graphicFrameChg chg="add mod">
          <ac:chgData name="Bienvenido Jr Hiyas" userId="083ac1bd-e8e2-4d5d-b01d-fd55252d2a3a" providerId="ADAL" clId="{4600FACE-552F-7C4D-9CFE-B71791E87645}" dt="2020-10-20T14:38:25.485" v="1723" actId="14100"/>
          <ac:graphicFrameMkLst>
            <pc:docMk/>
            <pc:sldMk cId="0" sldId="275"/>
            <ac:graphicFrameMk id="3" creationId="{7E9EBC1C-9D6E-1D45-BC43-80F9C1B27BBD}"/>
          </ac:graphicFrameMkLst>
        </pc:graphicFrameChg>
        <pc:picChg chg="del mod">
          <ac:chgData name="Bienvenido Jr Hiyas" userId="083ac1bd-e8e2-4d5d-b01d-fd55252d2a3a" providerId="ADAL" clId="{4600FACE-552F-7C4D-9CFE-B71791E87645}" dt="2020-10-20T14:16:14.871" v="1714" actId="478"/>
          <ac:picMkLst>
            <pc:docMk/>
            <pc:sldMk cId="0" sldId="275"/>
            <ac:picMk id="229" creationId="{00000000-0000-0000-0000-000000000000}"/>
          </ac:picMkLst>
        </pc:picChg>
      </pc:sldChg>
      <pc:sldChg chg="modSp add mod">
        <pc:chgData name="Bienvenido Jr Hiyas" userId="083ac1bd-e8e2-4d5d-b01d-fd55252d2a3a" providerId="ADAL" clId="{4600FACE-552F-7C4D-9CFE-B71791E87645}" dt="2020-10-19T19:11:54.587" v="703" actId="20577"/>
        <pc:sldMkLst>
          <pc:docMk/>
          <pc:sldMk cId="2541059401" sldId="276"/>
        </pc:sldMkLst>
        <pc:spChg chg="mod">
          <ac:chgData name="Bienvenido Jr Hiyas" userId="083ac1bd-e8e2-4d5d-b01d-fd55252d2a3a" providerId="ADAL" clId="{4600FACE-552F-7C4D-9CFE-B71791E87645}" dt="2020-10-19T19:11:54.587" v="703" actId="20577"/>
          <ac:spMkLst>
            <pc:docMk/>
            <pc:sldMk cId="2541059401" sldId="276"/>
            <ac:spMk id="182" creationId="{00000000-0000-0000-0000-000000000000}"/>
          </ac:spMkLst>
        </pc:spChg>
      </pc:sldChg>
      <pc:sldChg chg="addSp delSp modSp add mod">
        <pc:chgData name="Bienvenido Jr Hiyas" userId="083ac1bd-e8e2-4d5d-b01d-fd55252d2a3a" providerId="ADAL" clId="{4600FACE-552F-7C4D-9CFE-B71791E87645}" dt="2020-10-20T16:44:09.582" v="2317" actId="20577"/>
        <pc:sldMkLst>
          <pc:docMk/>
          <pc:sldMk cId="2838185098" sldId="277"/>
        </pc:sldMkLst>
        <pc:spChg chg="add mod">
          <ac:chgData name="Bienvenido Jr Hiyas" userId="083ac1bd-e8e2-4d5d-b01d-fd55252d2a3a" providerId="ADAL" clId="{4600FACE-552F-7C4D-9CFE-B71791E87645}" dt="2020-10-20T16:03:36.017" v="2222" actId="1076"/>
          <ac:spMkLst>
            <pc:docMk/>
            <pc:sldMk cId="2838185098" sldId="277"/>
            <ac:spMk id="4" creationId="{5B9028A1-6B96-A440-9D33-B9CFCB2E5010}"/>
          </ac:spMkLst>
        </pc:spChg>
        <pc:spChg chg="add del mod">
          <ac:chgData name="Bienvenido Jr Hiyas" userId="083ac1bd-e8e2-4d5d-b01d-fd55252d2a3a" providerId="ADAL" clId="{4600FACE-552F-7C4D-9CFE-B71791E87645}" dt="2020-10-20T15:49:27.816" v="1869" actId="478"/>
          <ac:spMkLst>
            <pc:docMk/>
            <pc:sldMk cId="2838185098" sldId="277"/>
            <ac:spMk id="5" creationId="{914E22F0-D9D4-DE42-8B83-7337FD9EDAF8}"/>
          </ac:spMkLst>
        </pc:spChg>
        <pc:spChg chg="add mod">
          <ac:chgData name="Bienvenido Jr Hiyas" userId="083ac1bd-e8e2-4d5d-b01d-fd55252d2a3a" providerId="ADAL" clId="{4600FACE-552F-7C4D-9CFE-B71791E87645}" dt="2020-10-20T16:44:09.582" v="2317" actId="20577"/>
          <ac:spMkLst>
            <pc:docMk/>
            <pc:sldMk cId="2838185098" sldId="277"/>
            <ac:spMk id="6" creationId="{56FA1D12-FC35-9B41-9BD9-E605136EA2BF}"/>
          </ac:spMkLst>
        </pc:spChg>
        <pc:spChg chg="mod">
          <ac:chgData name="Bienvenido Jr Hiyas" userId="083ac1bd-e8e2-4d5d-b01d-fd55252d2a3a" providerId="ADAL" clId="{4600FACE-552F-7C4D-9CFE-B71791E87645}" dt="2020-10-19T19:14:41.449" v="733" actId="20577"/>
          <ac:spMkLst>
            <pc:docMk/>
            <pc:sldMk cId="2838185098" sldId="277"/>
            <ac:spMk id="169" creationId="{00000000-0000-0000-0000-000000000000}"/>
          </ac:spMkLst>
        </pc:spChg>
        <pc:spChg chg="mod">
          <ac:chgData name="Bienvenido Jr Hiyas" userId="083ac1bd-e8e2-4d5d-b01d-fd55252d2a3a" providerId="ADAL" clId="{4600FACE-552F-7C4D-9CFE-B71791E87645}" dt="2020-10-20T16:03:32.456" v="2221" actId="1076"/>
          <ac:spMkLst>
            <pc:docMk/>
            <pc:sldMk cId="2838185098" sldId="277"/>
            <ac:spMk id="170" creationId="{00000000-0000-0000-0000-000000000000}"/>
          </ac:spMkLst>
        </pc:spChg>
        <pc:spChg chg="del mod">
          <ac:chgData name="Bienvenido Jr Hiyas" userId="083ac1bd-e8e2-4d5d-b01d-fd55252d2a3a" providerId="ADAL" clId="{4600FACE-552F-7C4D-9CFE-B71791E87645}" dt="2020-10-19T19:16:38.622" v="913" actId="478"/>
          <ac:spMkLst>
            <pc:docMk/>
            <pc:sldMk cId="2838185098" sldId="277"/>
            <ac:spMk id="171" creationId="{00000000-0000-0000-0000-000000000000}"/>
          </ac:spMkLst>
        </pc:spChg>
      </pc:sldChg>
      <pc:sldChg chg="modSp new del mod ord">
        <pc:chgData name="Bienvenido Jr Hiyas" userId="083ac1bd-e8e2-4d5d-b01d-fd55252d2a3a" providerId="ADAL" clId="{4600FACE-552F-7C4D-9CFE-B71791E87645}" dt="2020-10-20T13:39:50.241" v="1671" actId="2696"/>
        <pc:sldMkLst>
          <pc:docMk/>
          <pc:sldMk cId="3670894953" sldId="278"/>
        </pc:sldMkLst>
        <pc:spChg chg="mod">
          <ac:chgData name="Bienvenido Jr Hiyas" userId="083ac1bd-e8e2-4d5d-b01d-fd55252d2a3a" providerId="ADAL" clId="{4600FACE-552F-7C4D-9CFE-B71791E87645}" dt="2020-10-20T11:34:52.711" v="1419" actId="20577"/>
          <ac:spMkLst>
            <pc:docMk/>
            <pc:sldMk cId="3670894953" sldId="278"/>
            <ac:spMk id="2" creationId="{C7A6F362-3DC7-3D4E-9C3F-A9E94DC0EFE3}"/>
          </ac:spMkLst>
        </pc:spChg>
      </pc:sldChg>
      <pc:sldChg chg="addSp delSp modSp add mod">
        <pc:chgData name="Bienvenido Jr Hiyas" userId="083ac1bd-e8e2-4d5d-b01d-fd55252d2a3a" providerId="ADAL" clId="{4600FACE-552F-7C4D-9CFE-B71791E87645}" dt="2020-10-20T16:04:14.343" v="2224" actId="20577"/>
        <pc:sldMkLst>
          <pc:docMk/>
          <pc:sldMk cId="3993675981" sldId="278"/>
        </pc:sldMkLst>
        <pc:spChg chg="add del mod">
          <ac:chgData name="Bienvenido Jr Hiyas" userId="083ac1bd-e8e2-4d5d-b01d-fd55252d2a3a" providerId="ADAL" clId="{4600FACE-552F-7C4D-9CFE-B71791E87645}" dt="2020-10-20T15:52:36.152" v="1929"/>
          <ac:spMkLst>
            <pc:docMk/>
            <pc:sldMk cId="3993675981" sldId="278"/>
            <ac:spMk id="2" creationId="{A87020A9-A390-3F4C-8075-78528A19357F}"/>
          </ac:spMkLst>
        </pc:spChg>
        <pc:spChg chg="mod">
          <ac:chgData name="Bienvenido Jr Hiyas" userId="083ac1bd-e8e2-4d5d-b01d-fd55252d2a3a" providerId="ADAL" clId="{4600FACE-552F-7C4D-9CFE-B71791E87645}" dt="2020-10-20T15:52:24.182" v="1926" actId="20577"/>
          <ac:spMkLst>
            <pc:docMk/>
            <pc:sldMk cId="3993675981" sldId="278"/>
            <ac:spMk id="221" creationId="{00000000-0000-0000-0000-000000000000}"/>
          </ac:spMkLst>
        </pc:spChg>
        <pc:spChg chg="mod">
          <ac:chgData name="Bienvenido Jr Hiyas" userId="083ac1bd-e8e2-4d5d-b01d-fd55252d2a3a" providerId="ADAL" clId="{4600FACE-552F-7C4D-9CFE-B71791E87645}" dt="2020-10-20T16:04:14.343" v="2224" actId="20577"/>
          <ac:spMkLst>
            <pc:docMk/>
            <pc:sldMk cId="3993675981" sldId="278"/>
            <ac:spMk id="222" creationId="{00000000-0000-0000-0000-000000000000}"/>
          </ac:spMkLst>
        </pc:spChg>
        <pc:picChg chg="add del mod">
          <ac:chgData name="Bienvenido Jr Hiyas" userId="083ac1bd-e8e2-4d5d-b01d-fd55252d2a3a" providerId="ADAL" clId="{4600FACE-552F-7C4D-9CFE-B71791E87645}" dt="2020-10-20T15:57:22.513" v="1933"/>
          <ac:picMkLst>
            <pc:docMk/>
            <pc:sldMk cId="3993675981" sldId="278"/>
            <ac:picMk id="3" creationId="{F3E25730-A04C-644C-A7C1-9638B4A65E43}"/>
          </ac:picMkLst>
        </pc:picChg>
        <pc:picChg chg="add mod">
          <ac:chgData name="Bienvenido Jr Hiyas" userId="083ac1bd-e8e2-4d5d-b01d-fd55252d2a3a" providerId="ADAL" clId="{4600FACE-552F-7C4D-9CFE-B71791E87645}" dt="2020-10-20T15:59:35.181" v="1937" actId="1076"/>
          <ac:picMkLst>
            <pc:docMk/>
            <pc:sldMk cId="3993675981" sldId="278"/>
            <ac:picMk id="4" creationId="{974B9B3D-F549-7942-AC90-1807A83D5592}"/>
          </ac:picMkLst>
        </pc:picChg>
        <pc:picChg chg="del">
          <ac:chgData name="Bienvenido Jr Hiyas" userId="083ac1bd-e8e2-4d5d-b01d-fd55252d2a3a" providerId="ADAL" clId="{4600FACE-552F-7C4D-9CFE-B71791E87645}" dt="2020-10-20T15:52:35.762" v="1927" actId="478"/>
          <ac:picMkLst>
            <pc:docMk/>
            <pc:sldMk cId="3993675981" sldId="278"/>
            <ac:picMk id="223" creationId="{00000000-0000-0000-0000-000000000000}"/>
          </ac:picMkLst>
        </pc:picChg>
      </pc:sldChg>
      <pc:sldChg chg="modSp add mod">
        <pc:chgData name="Bienvenido Jr Hiyas" userId="083ac1bd-e8e2-4d5d-b01d-fd55252d2a3a" providerId="ADAL" clId="{4600FACE-552F-7C4D-9CFE-B71791E87645}" dt="2020-10-20T16:03:07.066" v="2220" actId="20577"/>
        <pc:sldMkLst>
          <pc:docMk/>
          <pc:sldMk cId="2534516292" sldId="279"/>
        </pc:sldMkLst>
        <pc:spChg chg="mod">
          <ac:chgData name="Bienvenido Jr Hiyas" userId="083ac1bd-e8e2-4d5d-b01d-fd55252d2a3a" providerId="ADAL" clId="{4600FACE-552F-7C4D-9CFE-B71791E87645}" dt="2020-10-20T16:03:07.066" v="2220" actId="20577"/>
          <ac:spMkLst>
            <pc:docMk/>
            <pc:sldMk cId="2534516292" sldId="279"/>
            <ac:spMk id="97"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Digital_imag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International_Commission_on_Illumina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a39395827a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a39395827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39395827a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39395827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2. Fast current may can become a problem</a:t>
            </a:r>
          </a:p>
          <a:p>
            <a:pPr marL="0" lvl="0" indent="0" algn="l" rtl="0">
              <a:spcBef>
                <a:spcPts val="0"/>
              </a:spcBef>
              <a:spcAft>
                <a:spcPts val="0"/>
              </a:spcAft>
              <a:buNone/>
            </a:pPr>
            <a:r>
              <a:rPr lang="en-AU" dirty="0"/>
              <a:t>3. These also includes thick fog </a:t>
            </a:r>
          </a:p>
          <a:p>
            <a:pPr marL="0" lvl="0" indent="0" algn="l" rtl="0">
              <a:spcBef>
                <a:spcPts val="0"/>
              </a:spcBef>
              <a:spcAft>
                <a:spcPts val="0"/>
              </a:spcAft>
              <a:buNone/>
            </a:pPr>
            <a:r>
              <a:rPr lang="en-AU" dirty="0"/>
              <a:t>4. Since high resolution cameras can have big data therefore it also need fast data connection.</a:t>
            </a:r>
          </a:p>
          <a:p>
            <a:pPr marL="0" lvl="0" indent="0" algn="l" rtl="0">
              <a:spcBef>
                <a:spcPts val="0"/>
              </a:spcBef>
              <a:spcAft>
                <a:spcPts val="0"/>
              </a:spcAft>
              <a:buNone/>
            </a:pPr>
            <a:r>
              <a:rPr lang="en-AU" dirty="0"/>
              <a:t>5</a:t>
            </a:r>
            <a:r>
              <a:rPr lang="en-AU" i="1" dirty="0"/>
              <a:t>. Especially for those system that doesn’t have night visions or infrared</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39395827a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39395827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2. Fast current may can become a problem</a:t>
            </a:r>
          </a:p>
          <a:p>
            <a:pPr marL="0" lvl="0" indent="0" algn="l" rtl="0">
              <a:spcBef>
                <a:spcPts val="0"/>
              </a:spcBef>
              <a:spcAft>
                <a:spcPts val="0"/>
              </a:spcAft>
              <a:buNone/>
            </a:pPr>
            <a:r>
              <a:rPr lang="en-AU" dirty="0"/>
              <a:t>3. These also includes thick fog </a:t>
            </a:r>
          </a:p>
          <a:p>
            <a:pPr marL="0" lvl="0" indent="0" algn="l" rtl="0">
              <a:spcBef>
                <a:spcPts val="0"/>
              </a:spcBef>
              <a:spcAft>
                <a:spcPts val="0"/>
              </a:spcAft>
              <a:buNone/>
            </a:pPr>
            <a:r>
              <a:rPr lang="en-AU" dirty="0"/>
              <a:t>4. Since high resolution cameras can have big data therefore it also need fast data connection.</a:t>
            </a:r>
          </a:p>
          <a:p>
            <a:pPr marL="0" lvl="0" indent="0" algn="l" rtl="0">
              <a:spcBef>
                <a:spcPts val="0"/>
              </a:spcBef>
              <a:spcAft>
                <a:spcPts val="0"/>
              </a:spcAft>
              <a:buNone/>
            </a:pPr>
            <a:r>
              <a:rPr lang="en-AU" dirty="0"/>
              <a:t>5</a:t>
            </a:r>
            <a:r>
              <a:rPr lang="en-AU" i="1" dirty="0"/>
              <a:t>. Especially for those system that doesn’t have night visions or infrared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56450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628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6f980f9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6f980f9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39395827a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39395827a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39395827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39395827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PH" sz="1100" b="0" i="0" u="none" strike="noStrike" cap="none" dirty="0">
                <a:solidFill>
                  <a:srgbClr val="000000"/>
                </a:solidFill>
                <a:effectLst/>
                <a:latin typeface="Arial"/>
                <a:ea typeface="Arial"/>
                <a:cs typeface="Arial"/>
                <a:sym typeface="Arial"/>
              </a:rPr>
              <a:t>- The camera is position at the side of the water channel facing the markings for calibration purpose. </a:t>
            </a:r>
            <a:endParaRPr lang="en-AU" sz="1100" b="0" i="0" u="none" strike="noStrike" cap="none" dirty="0">
              <a:solidFill>
                <a:srgbClr val="000000"/>
              </a:solidFill>
              <a:effectLst/>
              <a:latin typeface="Arial"/>
              <a:ea typeface="Arial"/>
              <a:cs typeface="Arial"/>
              <a:sym typeface="Arial"/>
            </a:endParaRPr>
          </a:p>
          <a:p>
            <a:r>
              <a:rPr lang="en-PH" sz="1100" b="0" i="0" u="none" strike="noStrike" cap="none" dirty="0">
                <a:solidFill>
                  <a:srgbClr val="000000"/>
                </a:solidFill>
                <a:effectLst/>
                <a:latin typeface="Arial"/>
                <a:ea typeface="Arial"/>
                <a:cs typeface="Arial"/>
                <a:sym typeface="Arial"/>
              </a:rPr>
              <a:t>- The algorithm should be able to calibrate the depth of the water channel from the other side to the bottom and perform a water level detection and measurement. </a:t>
            </a:r>
            <a:endParaRPr lang="en-AU" sz="1100" b="0" i="0" u="none" strike="noStrike" cap="none" dirty="0">
              <a:solidFill>
                <a:srgbClr val="000000"/>
              </a:solidFill>
              <a:effectLst/>
              <a:latin typeface="Arial"/>
              <a:ea typeface="Arial"/>
              <a:cs typeface="Arial"/>
              <a:sym typeface="Arial"/>
            </a:endParaRPr>
          </a:p>
          <a:p>
            <a:r>
              <a:rPr lang="en-PH" sz="1100" b="0" i="0" u="none" strike="noStrike" cap="none" dirty="0">
                <a:solidFill>
                  <a:srgbClr val="000000"/>
                </a:solidFill>
                <a:effectLst/>
                <a:latin typeface="Arial"/>
                <a:ea typeface="Arial"/>
                <a:cs typeface="Arial"/>
                <a:sym typeface="Arial"/>
              </a:rPr>
              <a:t>- The Microcontroller and power supply casing are placed near and below the camera. The pressure transducer is placed at the bottom of the water channel connected to the microcontroller and power supply cases using a PVC pipe. </a:t>
            </a:r>
            <a:endParaRPr lang="en-AU" sz="1100" b="0" i="0" u="none" strike="noStrike" cap="none" dirty="0">
              <a:solidFill>
                <a:srgbClr val="000000"/>
              </a:solidFill>
              <a:effectLst/>
              <a:latin typeface="Arial"/>
              <a:ea typeface="Arial"/>
              <a:cs typeface="Arial"/>
              <a:sym typeface="Arial"/>
            </a:endParaRPr>
          </a:p>
          <a:p>
            <a:r>
              <a:rPr lang="en-PH" sz="1100" b="0" i="0" u="none" strike="noStrike" cap="none" dirty="0">
                <a:solidFill>
                  <a:srgbClr val="000000"/>
                </a:solidFill>
                <a:effectLst/>
                <a:latin typeface="Arial"/>
                <a:ea typeface="Arial"/>
                <a:cs typeface="Arial"/>
                <a:sym typeface="Arial"/>
              </a:rPr>
              <a:t>- The Camera is connected to a microcontroller where the image processing takes place to measure the water level using the image of the camera. </a:t>
            </a:r>
            <a:endParaRPr lang="en-AU" sz="1100" b="0" i="0" u="none" strike="noStrike" cap="none" dirty="0">
              <a:solidFill>
                <a:srgbClr val="000000"/>
              </a:solidFill>
              <a:effectLst/>
              <a:latin typeface="Arial"/>
              <a:ea typeface="Arial"/>
              <a:cs typeface="Arial"/>
              <a:sym typeface="Arial"/>
            </a:endParaRPr>
          </a:p>
          <a:p>
            <a:r>
              <a:rPr lang="en-PH" sz="1100" b="0" i="0" u="none" strike="noStrike" cap="none" dirty="0">
                <a:solidFill>
                  <a:srgbClr val="000000"/>
                </a:solidFill>
                <a:effectLst/>
                <a:latin typeface="Arial"/>
                <a:ea typeface="Arial"/>
                <a:cs typeface="Arial"/>
                <a:sym typeface="Arial"/>
              </a:rPr>
              <a:t>- The measurement or data is then sent to the Cloud server using </a:t>
            </a:r>
            <a:r>
              <a:rPr lang="en-PH" sz="1100" b="0" i="0" u="none" strike="noStrike" cap="none" dirty="0" err="1">
                <a:solidFill>
                  <a:srgbClr val="000000"/>
                </a:solidFill>
                <a:effectLst/>
                <a:latin typeface="Arial"/>
                <a:ea typeface="Arial"/>
                <a:cs typeface="Arial"/>
                <a:sym typeface="Arial"/>
              </a:rPr>
              <a:t>LoRawan</a:t>
            </a:r>
            <a:r>
              <a:rPr lang="en-PH" sz="1100" b="0" i="0" u="none" strike="noStrike" cap="none" dirty="0">
                <a:solidFill>
                  <a:srgbClr val="000000"/>
                </a:solidFill>
                <a:effectLst/>
                <a:latin typeface="Arial"/>
                <a:ea typeface="Arial"/>
                <a:cs typeface="Arial"/>
                <a:sym typeface="Arial"/>
              </a:rPr>
              <a:t> communication and then can be accessed in the application where the warning system takes place. </a:t>
            </a:r>
            <a:endParaRPr lang="en-AU" sz="1100" b="0" i="0" u="none" strike="noStrike" cap="none" dirty="0">
              <a:solidFill>
                <a:srgbClr val="000000"/>
              </a:solidFill>
              <a:effectLst/>
              <a:latin typeface="Arial"/>
              <a:ea typeface="Arial"/>
              <a:cs typeface="Arial"/>
              <a:sym typeface="Arial"/>
            </a:endParaRPr>
          </a:p>
          <a:p>
            <a:r>
              <a:rPr lang="en-PH" sz="1100" b="0" i="0" u="none" strike="noStrike" cap="none" dirty="0">
                <a:solidFill>
                  <a:srgbClr val="000000"/>
                </a:solidFill>
                <a:effectLst/>
                <a:latin typeface="Arial"/>
                <a:ea typeface="Arial"/>
                <a:cs typeface="Arial"/>
                <a:sym typeface="Arial"/>
              </a:rPr>
              <a:t>- Other means of data communication like WIFI and cellular may be used if available and preferable. Finally, a warning system may be implemented when a certain water level is achieved. </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4664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39395827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39395827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PH" sz="1100" b="0" i="0" u="none" strike="noStrike" cap="none" dirty="0">
                <a:solidFill>
                  <a:srgbClr val="000000"/>
                </a:solidFill>
                <a:effectLst/>
                <a:latin typeface="Arial"/>
                <a:ea typeface="Arial"/>
                <a:cs typeface="Arial"/>
                <a:sym typeface="Arial"/>
              </a:rPr>
              <a:t>- The camera is position at the side of the water channel facing the markings for calibration purpose. </a:t>
            </a:r>
            <a:endParaRPr lang="en-AU" sz="1100" b="0" i="0" u="none" strike="noStrike" cap="none" dirty="0">
              <a:solidFill>
                <a:srgbClr val="000000"/>
              </a:solidFill>
              <a:effectLst/>
              <a:latin typeface="Arial"/>
              <a:ea typeface="Arial"/>
              <a:cs typeface="Arial"/>
              <a:sym typeface="Arial"/>
            </a:endParaRPr>
          </a:p>
          <a:p>
            <a:r>
              <a:rPr lang="en-PH" sz="1100" b="0" i="0" u="none" strike="noStrike" cap="none" dirty="0">
                <a:solidFill>
                  <a:srgbClr val="000000"/>
                </a:solidFill>
                <a:effectLst/>
                <a:latin typeface="Arial"/>
                <a:ea typeface="Arial"/>
                <a:cs typeface="Arial"/>
                <a:sym typeface="Arial"/>
              </a:rPr>
              <a:t>- The algorithm should be able to calibrate the depth of the water channel from the other side to the bottom and perform a water level detection and measurement. </a:t>
            </a:r>
            <a:endParaRPr lang="en-AU" sz="1100" b="0" i="0" u="none" strike="noStrike" cap="none" dirty="0">
              <a:solidFill>
                <a:srgbClr val="000000"/>
              </a:solidFill>
              <a:effectLst/>
              <a:latin typeface="Arial"/>
              <a:ea typeface="Arial"/>
              <a:cs typeface="Arial"/>
              <a:sym typeface="Arial"/>
            </a:endParaRPr>
          </a:p>
          <a:p>
            <a:r>
              <a:rPr lang="en-PH" sz="1100" b="0" i="0" u="none" strike="noStrike" cap="none" dirty="0">
                <a:solidFill>
                  <a:srgbClr val="000000"/>
                </a:solidFill>
                <a:effectLst/>
                <a:latin typeface="Arial"/>
                <a:ea typeface="Arial"/>
                <a:cs typeface="Arial"/>
                <a:sym typeface="Arial"/>
              </a:rPr>
              <a:t>- The Microcontroller and power supply casing are placed near and below the camera. The pressure transducer is placed at the bottom of the water channel connected to the microcontroller and power supply cases using a PVC pipe. </a:t>
            </a:r>
            <a:endParaRPr lang="en-AU" sz="1100" b="0" i="0" u="none" strike="noStrike" cap="none" dirty="0">
              <a:solidFill>
                <a:srgbClr val="000000"/>
              </a:solidFill>
              <a:effectLst/>
              <a:latin typeface="Arial"/>
              <a:ea typeface="Arial"/>
              <a:cs typeface="Arial"/>
              <a:sym typeface="Arial"/>
            </a:endParaRPr>
          </a:p>
          <a:p>
            <a:r>
              <a:rPr lang="en-PH" sz="1100" b="0" i="0" u="none" strike="noStrike" cap="none" dirty="0">
                <a:solidFill>
                  <a:srgbClr val="000000"/>
                </a:solidFill>
                <a:effectLst/>
                <a:latin typeface="Arial"/>
                <a:ea typeface="Arial"/>
                <a:cs typeface="Arial"/>
                <a:sym typeface="Arial"/>
              </a:rPr>
              <a:t>- The Camera is connected to a microcontroller where the image processing takes place to measure the water level using the image of the camera. </a:t>
            </a:r>
            <a:endParaRPr lang="en-AU" sz="1100" b="0" i="0" u="none" strike="noStrike" cap="none" dirty="0">
              <a:solidFill>
                <a:srgbClr val="000000"/>
              </a:solidFill>
              <a:effectLst/>
              <a:latin typeface="Arial"/>
              <a:ea typeface="Arial"/>
              <a:cs typeface="Arial"/>
              <a:sym typeface="Arial"/>
            </a:endParaRPr>
          </a:p>
          <a:p>
            <a:r>
              <a:rPr lang="en-PH" sz="1100" b="0" i="0" u="none" strike="noStrike" cap="none" dirty="0">
                <a:solidFill>
                  <a:srgbClr val="000000"/>
                </a:solidFill>
                <a:effectLst/>
                <a:latin typeface="Arial"/>
                <a:ea typeface="Arial"/>
                <a:cs typeface="Arial"/>
                <a:sym typeface="Arial"/>
              </a:rPr>
              <a:t>- The measurement or data is then sent to the Cloud server using </a:t>
            </a:r>
            <a:r>
              <a:rPr lang="en-PH" sz="1100" b="0" i="0" u="none" strike="noStrike" cap="none" dirty="0" err="1">
                <a:solidFill>
                  <a:srgbClr val="000000"/>
                </a:solidFill>
                <a:effectLst/>
                <a:latin typeface="Arial"/>
                <a:ea typeface="Arial"/>
                <a:cs typeface="Arial"/>
                <a:sym typeface="Arial"/>
              </a:rPr>
              <a:t>LoRawan</a:t>
            </a:r>
            <a:r>
              <a:rPr lang="en-PH" sz="1100" b="0" i="0" u="none" strike="noStrike" cap="none" dirty="0">
                <a:solidFill>
                  <a:srgbClr val="000000"/>
                </a:solidFill>
                <a:effectLst/>
                <a:latin typeface="Arial"/>
                <a:ea typeface="Arial"/>
                <a:cs typeface="Arial"/>
                <a:sym typeface="Arial"/>
              </a:rPr>
              <a:t> communication and then can be accessed in the application where the warning system takes place. </a:t>
            </a:r>
            <a:endParaRPr lang="en-AU" sz="1100" b="0" i="0" u="none" strike="noStrike" cap="none" dirty="0">
              <a:solidFill>
                <a:srgbClr val="000000"/>
              </a:solidFill>
              <a:effectLst/>
              <a:latin typeface="Arial"/>
              <a:ea typeface="Arial"/>
              <a:cs typeface="Arial"/>
              <a:sym typeface="Arial"/>
            </a:endParaRPr>
          </a:p>
          <a:p>
            <a:r>
              <a:rPr lang="en-PH" sz="1100" b="0" i="0" u="none" strike="noStrike" cap="none" dirty="0">
                <a:solidFill>
                  <a:srgbClr val="000000"/>
                </a:solidFill>
                <a:effectLst/>
                <a:latin typeface="Arial"/>
                <a:ea typeface="Arial"/>
                <a:cs typeface="Arial"/>
                <a:sym typeface="Arial"/>
              </a:rPr>
              <a:t>- Other means of data communication like WIFI and cellular may be used if available and preferable. Finally, a warning system may be implemented when a certain water level is achieved. </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39395827a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39395827a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39395827a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39395827a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808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980f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80f91_0_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80f9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In this method, a line based edge detection algorithm is </a:t>
            </a:r>
            <a:r>
              <a:rPr lang="en" sz="2000" b="1" dirty="0">
                <a:solidFill>
                  <a:schemeClr val="dk1"/>
                </a:solidFill>
              </a:rPr>
              <a:t>used to find the water edge in the tube.</a:t>
            </a:r>
            <a:endParaRPr sz="2000" b="1" dirty="0">
              <a:solidFill>
                <a:schemeClr val="dk1"/>
              </a:solidFill>
            </a:endParaRPr>
          </a:p>
          <a:p>
            <a:pPr marL="0" lvl="0" indent="0" algn="l" rtl="0">
              <a:lnSpc>
                <a:spcPct val="115000"/>
              </a:lnSpc>
              <a:spcBef>
                <a:spcPts val="0"/>
              </a:spcBef>
              <a:spcAft>
                <a:spcPts val="0"/>
              </a:spcAft>
              <a:buNone/>
            </a:pPr>
            <a:r>
              <a:rPr lang="en" sz="1000" dirty="0">
                <a:solidFill>
                  <a:schemeClr val="dk1"/>
                </a:solidFill>
                <a:highlight>
                  <a:srgbClr val="FFFFFF"/>
                </a:highlight>
              </a:rPr>
              <a:t> </a:t>
            </a:r>
            <a:endParaRPr sz="1000" dirty="0">
              <a:solidFill>
                <a:schemeClr val="dk1"/>
              </a:solidFill>
              <a:highlight>
                <a:srgbClr val="FFFFFF"/>
              </a:highlight>
            </a:endParaRPr>
          </a:p>
          <a:p>
            <a:pPr marL="0" lvl="0" indent="0" algn="l" rtl="0">
              <a:lnSpc>
                <a:spcPct val="115000"/>
              </a:lnSpc>
              <a:spcBef>
                <a:spcPts val="0"/>
              </a:spcBef>
              <a:spcAft>
                <a:spcPts val="0"/>
              </a:spcAft>
              <a:buNone/>
            </a:pPr>
            <a:r>
              <a:rPr lang="en" sz="1000" dirty="0">
                <a:solidFill>
                  <a:schemeClr val="dk1"/>
                </a:solidFill>
                <a:highlight>
                  <a:srgbClr val="FFFFFF"/>
                </a:highlight>
              </a:rPr>
              <a:t>1 A series of vertical lines in the area inside the tube are evaluated </a:t>
            </a:r>
            <a:r>
              <a:rPr lang="en" sz="1000" b="1" dirty="0">
                <a:solidFill>
                  <a:schemeClr val="dk1"/>
                </a:solidFill>
                <a:highlight>
                  <a:srgbClr val="FFFFFF"/>
                </a:highlight>
              </a:rPr>
              <a:t>to determine the position of the water edge. </a:t>
            </a:r>
            <a:endParaRPr sz="1000" b="1" dirty="0">
              <a:solidFill>
                <a:schemeClr val="dk1"/>
              </a:solidFill>
              <a:highlight>
                <a:srgbClr val="FFFFFF"/>
              </a:highlight>
            </a:endParaRPr>
          </a:p>
          <a:p>
            <a:pPr marL="0" lvl="0" indent="0" algn="l" rtl="0">
              <a:lnSpc>
                <a:spcPct val="115000"/>
              </a:lnSpc>
              <a:spcBef>
                <a:spcPts val="0"/>
              </a:spcBef>
              <a:spcAft>
                <a:spcPts val="0"/>
              </a:spcAft>
              <a:buNone/>
            </a:pPr>
            <a:r>
              <a:rPr lang="en" sz="1000" b="1" dirty="0">
                <a:solidFill>
                  <a:schemeClr val="dk1"/>
                </a:solidFill>
                <a:highlight>
                  <a:srgbClr val="FFFFFF"/>
                </a:highlight>
              </a:rPr>
              <a:t>The edge point positions are defined by their pixel row and column positions within the image. </a:t>
            </a:r>
            <a:endParaRPr sz="1000" b="1" dirty="0">
              <a:solidFill>
                <a:schemeClr val="dk1"/>
              </a:solidFill>
              <a:highlight>
                <a:srgbClr val="FFFFFF"/>
              </a:highlight>
            </a:endParaRPr>
          </a:p>
          <a:p>
            <a:pPr marL="0" lvl="0" indent="0" algn="l" rtl="0">
              <a:lnSpc>
                <a:spcPct val="115000"/>
              </a:lnSpc>
              <a:spcBef>
                <a:spcPts val="0"/>
              </a:spcBef>
              <a:spcAft>
                <a:spcPts val="0"/>
              </a:spcAft>
              <a:buNone/>
            </a:pPr>
            <a:r>
              <a:rPr lang="en" sz="1000" b="1" dirty="0">
                <a:solidFill>
                  <a:schemeClr val="dk1"/>
                </a:solidFill>
                <a:highlight>
                  <a:srgbClr val="FFFFFF"/>
                </a:highlight>
              </a:rPr>
              <a:t>2</a:t>
            </a:r>
            <a:r>
              <a:rPr lang="en" sz="1000" dirty="0">
                <a:solidFill>
                  <a:schemeClr val="dk1"/>
                </a:solidFill>
                <a:highlight>
                  <a:srgbClr val="FFFFFF"/>
                </a:highlight>
              </a:rPr>
              <a:t>. The equation for the water line is calculated by a </a:t>
            </a:r>
            <a:r>
              <a:rPr lang="en" sz="1000" b="1" dirty="0">
                <a:solidFill>
                  <a:schemeClr val="dk1"/>
                </a:solidFill>
                <a:highlight>
                  <a:srgbClr val="FFFFFF"/>
                </a:highlight>
              </a:rPr>
              <a:t>linear regression fit of the edge points</a:t>
            </a:r>
            <a:r>
              <a:rPr lang="en" sz="1000" dirty="0">
                <a:solidFill>
                  <a:schemeClr val="dk1"/>
                </a:solidFill>
                <a:highlight>
                  <a:srgbClr val="FFFFFF"/>
                </a:highlight>
              </a:rPr>
              <a:t>. THE ACTUAL CODE WAS NOT DISCUSSED IN THE LITERATURE</a:t>
            </a:r>
            <a:endParaRPr sz="1000" dirty="0">
              <a:solidFill>
                <a:schemeClr val="dk1"/>
              </a:solidFill>
              <a:highlight>
                <a:srgbClr val="FFFFFF"/>
              </a:highlight>
            </a:endParaRPr>
          </a:p>
          <a:p>
            <a:pPr marL="0" lvl="0" indent="0" algn="l" rtl="0">
              <a:lnSpc>
                <a:spcPct val="115000"/>
              </a:lnSpc>
              <a:spcBef>
                <a:spcPts val="0"/>
              </a:spcBef>
              <a:spcAft>
                <a:spcPts val="0"/>
              </a:spcAft>
              <a:buNone/>
            </a:pPr>
            <a:r>
              <a:rPr lang="en" sz="1000" dirty="0">
                <a:solidFill>
                  <a:schemeClr val="dk1"/>
                </a:solidFill>
              </a:rPr>
              <a:t>3. The next step in the process is to </a:t>
            </a:r>
            <a:r>
              <a:rPr lang="en" sz="1000" b="1" dirty="0">
                <a:solidFill>
                  <a:schemeClr val="dk1"/>
                </a:solidFill>
              </a:rPr>
              <a:t>Convert the position of the line from the measurement system used in images (pixel units) to world units (feet/meters) </a:t>
            </a:r>
            <a:r>
              <a:rPr lang="en" sz="1000" dirty="0">
                <a:solidFill>
                  <a:schemeClr val="dk1"/>
                </a:solidFill>
              </a:rPr>
              <a:t>by using a calibration fiducials which are the large black dots to the left and right of the water tube. Blob (Binary Large OB) analysis was used to </a:t>
            </a:r>
            <a:r>
              <a:rPr lang="en" sz="1000" b="1" dirty="0">
                <a:solidFill>
                  <a:schemeClr val="dk1"/>
                </a:solidFill>
              </a:rPr>
              <a:t>evaluate the image of the scene so that the exact position is known in pixel units.   </a:t>
            </a:r>
            <a:endParaRPr sz="1000" b="1" dirty="0">
              <a:solidFill>
                <a:schemeClr val="dk1"/>
              </a:solidFill>
            </a:endParaRPr>
          </a:p>
          <a:p>
            <a:pPr marL="0" lvl="0" indent="0" algn="l" rtl="0">
              <a:lnSpc>
                <a:spcPct val="115000"/>
              </a:lnSpc>
              <a:spcBef>
                <a:spcPts val="0"/>
              </a:spcBef>
              <a:spcAft>
                <a:spcPts val="0"/>
              </a:spcAft>
              <a:buNone/>
            </a:pPr>
            <a:r>
              <a:rPr lang="en" sz="1000" dirty="0">
                <a:solidFill>
                  <a:srgbClr val="202122"/>
                </a:solidFill>
                <a:highlight>
                  <a:srgbClr val="FFFFFF"/>
                </a:highlight>
              </a:rPr>
              <a:t>NOTE:  </a:t>
            </a:r>
            <a:r>
              <a:rPr lang="en" sz="1000" b="1" dirty="0">
                <a:solidFill>
                  <a:srgbClr val="202122"/>
                </a:solidFill>
                <a:highlight>
                  <a:srgbClr val="FFFFFF"/>
                </a:highlight>
              </a:rPr>
              <a:t>blob detection</a:t>
            </a:r>
            <a:r>
              <a:rPr lang="en" sz="1000" dirty="0">
                <a:solidFill>
                  <a:srgbClr val="202122"/>
                </a:solidFill>
                <a:highlight>
                  <a:srgbClr val="FFFFFF"/>
                </a:highlight>
              </a:rPr>
              <a:t> methods are aimed at detecting regions in a </a:t>
            </a:r>
            <a:r>
              <a:rPr lang="en" sz="1000" u="sng" dirty="0">
                <a:solidFill>
                  <a:srgbClr val="0B0080"/>
                </a:solidFill>
                <a:highlight>
                  <a:srgbClr val="FFFFFF"/>
                </a:highlight>
                <a:hlinkClick r:id="rId3">
                  <a:extLst>
                    <a:ext uri="{A12FA001-AC4F-418D-AE19-62706E023703}">
                      <ahyp:hlinkClr xmlns:ahyp="http://schemas.microsoft.com/office/drawing/2018/hyperlinkcolor" val="tx"/>
                    </a:ext>
                  </a:extLst>
                </a:hlinkClick>
              </a:rPr>
              <a:t>digital image</a:t>
            </a:r>
            <a:r>
              <a:rPr lang="en" sz="1000" dirty="0">
                <a:solidFill>
                  <a:srgbClr val="202122"/>
                </a:solidFill>
                <a:highlight>
                  <a:srgbClr val="FFFFFF"/>
                </a:highlight>
              </a:rPr>
              <a:t> that differ in properties, such as brightness or color, compared to surrounding regions</a:t>
            </a:r>
            <a:endParaRPr sz="1000" dirty="0">
              <a:solidFill>
                <a:srgbClr val="202122"/>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900" dirty="0">
                <a:solidFill>
                  <a:schemeClr val="dk1"/>
                </a:solidFill>
              </a:rPr>
              <a:t>			</a:t>
            </a:r>
            <a:endParaRPr sz="900" dirty="0">
              <a:solidFill>
                <a:schemeClr val="dk1"/>
              </a:solidFill>
            </a:endParaRPr>
          </a:p>
          <a:p>
            <a:pPr marL="0" lvl="0" indent="0" algn="l" rtl="0">
              <a:spcBef>
                <a:spcPts val="1200"/>
              </a:spcBef>
              <a:spcAft>
                <a:spcPts val="0"/>
              </a:spcAft>
              <a:buClr>
                <a:schemeClr val="dk1"/>
              </a:buClr>
              <a:buSzPts val="1100"/>
              <a:buFont typeface="Arial"/>
              <a:buNone/>
            </a:pPr>
            <a:r>
              <a:rPr lang="en" sz="900" dirty="0">
                <a:solidFill>
                  <a:schemeClr val="dk1"/>
                </a:solidFill>
              </a:rPr>
              <a:t>				</a:t>
            </a:r>
            <a:endParaRPr sz="900" dirty="0">
              <a:solidFill>
                <a:schemeClr val="dk1"/>
              </a:solidFill>
            </a:endParaRPr>
          </a:p>
          <a:p>
            <a:pPr marL="0" lvl="0" indent="0" algn="l" rtl="0">
              <a:spcBef>
                <a:spcPts val="0"/>
              </a:spcBef>
              <a:spcAft>
                <a:spcPts val="0"/>
              </a:spcAft>
              <a:buClr>
                <a:schemeClr val="dk1"/>
              </a:buClr>
              <a:buSzPts val="1100"/>
              <a:buFont typeface="Arial"/>
              <a:buNone/>
            </a:pPr>
            <a:r>
              <a:rPr lang="en" sz="900" dirty="0">
                <a:solidFill>
                  <a:schemeClr val="dk1"/>
                </a:solidFill>
              </a:rPr>
              <a:t>			</a:t>
            </a:r>
            <a:endParaRPr sz="900" dirty="0">
              <a:solidFill>
                <a:schemeClr val="dk1"/>
              </a:solidFill>
            </a:endParaRPr>
          </a:p>
          <a:p>
            <a:pPr marL="0" lvl="0" indent="0" algn="l" rtl="0">
              <a:spcBef>
                <a:spcPts val="0"/>
              </a:spcBef>
              <a:spcAft>
                <a:spcPts val="0"/>
              </a:spcAft>
              <a:buClr>
                <a:schemeClr val="dk1"/>
              </a:buClr>
              <a:buSzPts val="1100"/>
              <a:buFont typeface="Arial"/>
              <a:buNone/>
            </a:pPr>
            <a:r>
              <a:rPr lang="en" sz="900" dirty="0">
                <a:solidFill>
                  <a:schemeClr val="dk1"/>
                </a:solidFill>
              </a:rPr>
              <a:t>		</a:t>
            </a:r>
            <a:endParaRPr sz="900" dirty="0">
              <a:solidFill>
                <a:schemeClr val="dk1"/>
              </a:solidFill>
            </a:endParaRPr>
          </a:p>
          <a:p>
            <a:pPr marL="0" lvl="0" indent="0" algn="l" rtl="0">
              <a:spcBef>
                <a:spcPts val="0"/>
              </a:spcBef>
              <a:spcAft>
                <a:spcPts val="0"/>
              </a:spcAft>
              <a:buNone/>
            </a:pPr>
            <a:endParaRPr sz="900" dirty="0">
              <a:highlight>
                <a:srgbClr val="000000"/>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39395827a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39395827a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00" dirty="0">
                <a:solidFill>
                  <a:schemeClr val="dk1"/>
                </a:solidFill>
                <a:latin typeface="Times New Roman"/>
                <a:ea typeface="Times New Roman"/>
                <a:cs typeface="Times New Roman"/>
                <a:sym typeface="Times New Roman"/>
              </a:rPr>
              <a:t>The 3 major steps for the robust detection of the water level are summarized below:</a:t>
            </a:r>
            <a:endParaRPr sz="10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000" dirty="0">
                <a:solidFill>
                  <a:schemeClr val="dk1"/>
                </a:solidFill>
                <a:latin typeface="Times New Roman"/>
                <a:ea typeface="Times New Roman"/>
                <a:cs typeface="Times New Roman"/>
                <a:sym typeface="Times New Roman"/>
              </a:rPr>
              <a:t>- Automatic, adaptive selection of the region-of-interest (ROI)</a:t>
            </a:r>
            <a:endParaRPr sz="10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000" dirty="0">
                <a:solidFill>
                  <a:schemeClr val="dk1"/>
                </a:solidFill>
                <a:latin typeface="Times New Roman"/>
                <a:ea typeface="Times New Roman"/>
                <a:cs typeface="Times New Roman"/>
                <a:sym typeface="Times New Roman"/>
              </a:rPr>
              <a:t>- Edge-detection assuming discontinuities of intensities of pixels of images are linked to</a:t>
            </a:r>
            <a:endParaRPr sz="10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000" dirty="0">
                <a:solidFill>
                  <a:schemeClr val="dk1"/>
                </a:solidFill>
                <a:latin typeface="Times New Roman"/>
                <a:ea typeface="Times New Roman"/>
                <a:cs typeface="Times New Roman"/>
                <a:sym typeface="Times New Roman"/>
              </a:rPr>
              <a:t>physical changes</a:t>
            </a:r>
            <a:endParaRPr sz="1000"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000" dirty="0">
                <a:solidFill>
                  <a:schemeClr val="dk1"/>
                </a:solidFill>
                <a:latin typeface="Times New Roman"/>
                <a:ea typeface="Times New Roman"/>
                <a:cs typeface="Times New Roman"/>
                <a:sym typeface="Times New Roman"/>
              </a:rPr>
              <a:t>- Hough-transformation calculating the longest straight line</a:t>
            </a:r>
            <a:endParaRPr sz="10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a39395827a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a39395827a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color difference formula used is CIELABS.</a:t>
            </a:r>
            <a:r>
              <a:rPr lang="en" sz="1050">
                <a:solidFill>
                  <a:srgbClr val="202122"/>
                </a:solidFill>
                <a:highlight>
                  <a:srgbClr val="FFFFFF"/>
                </a:highlight>
              </a:rPr>
              <a:t> </a:t>
            </a:r>
            <a:r>
              <a:rPr lang="en" sz="1050">
                <a:solidFill>
                  <a:srgbClr val="0B0080"/>
                </a:solidFill>
                <a:highlight>
                  <a:srgbClr val="FFFFFF"/>
                </a:highlight>
                <a:uFill>
                  <a:noFill/>
                </a:uFill>
                <a:hlinkClick r:id="rId3">
                  <a:extLst>
                    <a:ext uri="{A12FA001-AC4F-418D-AE19-62706E023703}">
                      <ahyp:hlinkClr xmlns:ahyp="http://schemas.microsoft.com/office/drawing/2018/hyperlinkcolor" val="tx"/>
                    </a:ext>
                  </a:extLst>
                </a:hlinkClick>
              </a:rPr>
              <a:t>International Commission on Illumination</a:t>
            </a:r>
            <a:r>
              <a:rPr lang="en" sz="1050">
                <a:solidFill>
                  <a:srgbClr val="202122"/>
                </a:solidFill>
                <a:highlight>
                  <a:srgbClr val="FFFFFF"/>
                </a:highlight>
              </a:rPr>
              <a:t> CIE lab</a:t>
            </a:r>
            <a:endParaRPr sz="1050">
              <a:solidFill>
                <a:srgbClr val="202122"/>
              </a:solidFill>
              <a:highlight>
                <a:srgbClr val="FFFFFF"/>
              </a:highlight>
            </a:endParaRPr>
          </a:p>
          <a:p>
            <a:pPr marL="0" lvl="0" indent="0" algn="l" rtl="0">
              <a:spcBef>
                <a:spcPts val="0"/>
              </a:spcBef>
              <a:spcAft>
                <a:spcPts val="0"/>
              </a:spcAft>
              <a:buNone/>
            </a:pPr>
            <a:r>
              <a:rPr lang="en" sz="1050">
                <a:solidFill>
                  <a:srgbClr val="202122"/>
                </a:solidFill>
                <a:highlight>
                  <a:srgbClr val="FFFFFF"/>
                </a:highlight>
              </a:rPr>
              <a:t> It expresses color as three values: </a:t>
            </a:r>
            <a:r>
              <a:rPr lang="en" sz="1050" i="1">
                <a:solidFill>
                  <a:srgbClr val="202122"/>
                </a:solidFill>
                <a:highlight>
                  <a:srgbClr val="FFFFFF"/>
                </a:highlight>
              </a:rPr>
              <a:t>L*</a:t>
            </a:r>
            <a:r>
              <a:rPr lang="en" sz="1050">
                <a:solidFill>
                  <a:srgbClr val="202122"/>
                </a:solidFill>
                <a:highlight>
                  <a:srgbClr val="FFFFFF"/>
                </a:highlight>
              </a:rPr>
              <a:t> for the lightness from black (0) to white (100), </a:t>
            </a:r>
            <a:r>
              <a:rPr lang="en" sz="1050" i="1">
                <a:solidFill>
                  <a:srgbClr val="202122"/>
                </a:solidFill>
                <a:highlight>
                  <a:srgbClr val="FFFFFF"/>
                </a:highlight>
              </a:rPr>
              <a:t>a*</a:t>
            </a:r>
            <a:r>
              <a:rPr lang="en" sz="1050">
                <a:solidFill>
                  <a:srgbClr val="202122"/>
                </a:solidFill>
                <a:highlight>
                  <a:srgbClr val="FFFFFF"/>
                </a:highlight>
              </a:rPr>
              <a:t> from green (−) to red (+), and </a:t>
            </a:r>
            <a:r>
              <a:rPr lang="en" sz="1050" i="1">
                <a:solidFill>
                  <a:srgbClr val="202122"/>
                </a:solidFill>
                <a:highlight>
                  <a:srgbClr val="FFFFFF"/>
                </a:highlight>
              </a:rPr>
              <a:t>b*</a:t>
            </a:r>
            <a:r>
              <a:rPr lang="en" sz="1050">
                <a:solidFill>
                  <a:srgbClr val="202122"/>
                </a:solidFill>
                <a:highlight>
                  <a:srgbClr val="FFFFFF"/>
                </a:highlight>
              </a:rPr>
              <a:t> from blue (−) to yellow (+)</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Color differences were measured in the CIELAB space as the Euclidean distance between the coordinates of the two stimuli.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39395827a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39395827a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To convert the position of the line from the water-level measurement system to world units(feet/meters)</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As you can see in the pictures, All of them are in contact with the water and basically it shou</a:t>
            </a:r>
            <a:r>
              <a:rPr lang="en-AU" dirty="0" err="1">
                <a:solidFill>
                  <a:schemeClr val="dk1"/>
                </a:solidFill>
              </a:rPr>
              <a:t>ld</a:t>
            </a:r>
            <a:r>
              <a:rPr lang="en" dirty="0">
                <a:solidFill>
                  <a:schemeClr val="dk1"/>
                </a:solidFill>
              </a:rPr>
              <a:t> be low tide before they can be installed.</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AU" sz="1100" b="0" i="0" u="none" strike="noStrike" cap="none" dirty="0">
                <a:solidFill>
                  <a:srgbClr val="000000"/>
                </a:solidFill>
                <a:effectLst/>
                <a:latin typeface="Arial"/>
                <a:ea typeface="Arial"/>
                <a:cs typeface="Arial"/>
                <a:sym typeface="Arial"/>
              </a:rPr>
              <a:t>As discussed earlier here are some methods that is used for calibration and convert the image pixel units into world units (feet/meters). However, most of these methods needs to be in contact with the water and basically need to wait for a low tide before they can install them.</a:t>
            </a:r>
          </a:p>
          <a:p>
            <a:pPr marL="0" lvl="0" indent="0" algn="l" rtl="0">
              <a:spcBef>
                <a:spcPts val="0"/>
              </a:spcBef>
              <a:spcAft>
                <a:spcPts val="0"/>
              </a:spcAft>
              <a:buNone/>
            </a:pP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package" Target="../embeddings/Microsoft_Excel_Worksheet.xlsx"/></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 dirty="0"/>
              <a:t>Low-Cost Real-Time Water Depth Measurement System</a:t>
            </a:r>
            <a:endParaRPr dirty="0"/>
          </a:p>
          <a:p>
            <a:pPr marL="0" lvl="0" indent="0" algn="ctr" rtl="0">
              <a:spcBef>
                <a:spcPts val="0"/>
              </a:spcBef>
              <a:spcAft>
                <a:spcPts val="0"/>
              </a:spcAft>
              <a:buNone/>
            </a:pPr>
            <a:endParaRPr sz="1700" dirty="0"/>
          </a:p>
          <a:p>
            <a:pPr marL="0" lvl="0" indent="0" algn="ctr" rtl="0">
              <a:spcBef>
                <a:spcPts val="0"/>
              </a:spcBef>
              <a:spcAft>
                <a:spcPts val="0"/>
              </a:spcAft>
              <a:buNone/>
            </a:pPr>
            <a:r>
              <a:rPr lang="en" sz="2700" dirty="0"/>
              <a:t>Project Proposal</a:t>
            </a:r>
            <a:endParaRPr sz="2700" dirty="0"/>
          </a:p>
        </p:txBody>
      </p:sp>
      <p:sp>
        <p:nvSpPr>
          <p:cNvPr id="60" name="Google Shape;60;p13"/>
          <p:cNvSpPr txBox="1">
            <a:spLocks noGrp="1"/>
          </p:cNvSpPr>
          <p:nvPr>
            <p:ph type="subTitle" idx="1"/>
          </p:nvPr>
        </p:nvSpPr>
        <p:spPr>
          <a:xfrm>
            <a:off x="671250" y="3174874"/>
            <a:ext cx="7801500" cy="173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Bienvenido</a:t>
            </a:r>
            <a:r>
              <a:rPr lang="en" dirty="0"/>
              <a:t> </a:t>
            </a:r>
            <a:r>
              <a:rPr lang="en" dirty="0" err="1"/>
              <a:t>Hiyas</a:t>
            </a:r>
            <a:r>
              <a:rPr lang="en" dirty="0"/>
              <a:t> Jr.</a:t>
            </a:r>
            <a:endParaRPr dirty="0"/>
          </a:p>
          <a:p>
            <a:pPr marL="0" lvl="0" indent="0" algn="ctr" rtl="0">
              <a:spcBef>
                <a:spcPts val="0"/>
              </a:spcBef>
              <a:spcAft>
                <a:spcPts val="0"/>
              </a:spcAft>
              <a:buNone/>
            </a:pPr>
            <a:r>
              <a:rPr lang="en" dirty="0"/>
              <a:t>James Cook University</a:t>
            </a:r>
            <a:endParaRPr dirty="0"/>
          </a:p>
          <a:p>
            <a:pPr marL="0" lvl="0" indent="0" algn="ctr" rtl="0">
              <a:spcBef>
                <a:spcPts val="0"/>
              </a:spcBef>
              <a:spcAft>
                <a:spcPts val="0"/>
              </a:spcAft>
              <a:buNone/>
            </a:pPr>
            <a:endParaRPr dirty="0"/>
          </a:p>
          <a:p>
            <a:pPr marL="0" lvl="0" indent="0"/>
            <a:r>
              <a:rPr lang="en" dirty="0"/>
              <a:t>Supervisor: Tao Huang (Kevin)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a:t>
            </a:r>
            <a:endParaRPr/>
          </a:p>
        </p:txBody>
      </p:sp>
      <p:sp>
        <p:nvSpPr>
          <p:cNvPr id="160" name="Google Shape;160;p24"/>
          <p:cNvSpPr txBox="1">
            <a:spLocks noGrp="1"/>
          </p:cNvSpPr>
          <p:nvPr>
            <p:ph type="body" idx="1"/>
          </p:nvPr>
        </p:nvSpPr>
        <p:spPr>
          <a:xfrm>
            <a:off x="311700" y="1402775"/>
            <a:ext cx="3919200" cy="31080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AutoNum type="arabicPeriod"/>
            </a:pPr>
            <a:r>
              <a:rPr lang="en" sz="2100" b="1" dirty="0">
                <a:solidFill>
                  <a:schemeClr val="dk1"/>
                </a:solidFill>
              </a:rPr>
              <a:t>Mirrored data from existing water measurement station</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 sz="2100" b="1" dirty="0">
                <a:solidFill>
                  <a:schemeClr val="dk1"/>
                </a:solidFill>
              </a:rPr>
              <a:t>Higher Accuracy and same reliability than conventional sensors</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 sz="2100" b="1" dirty="0">
                <a:solidFill>
                  <a:schemeClr val="dk1"/>
                </a:solidFill>
              </a:rPr>
              <a:t>Accuracy depends on the camera resolution</a:t>
            </a:r>
            <a:endParaRPr sz="2100" b="1" dirty="0">
              <a:solidFill>
                <a:schemeClr val="dk1"/>
              </a:solidFill>
            </a:endParaRPr>
          </a:p>
        </p:txBody>
      </p:sp>
      <p:sp>
        <p:nvSpPr>
          <p:cNvPr id="161" name="Google Shape;161;p24"/>
          <p:cNvSpPr txBox="1"/>
          <p:nvPr/>
        </p:nvSpPr>
        <p:spPr>
          <a:xfrm>
            <a:off x="4622688" y="4722375"/>
            <a:ext cx="4045200" cy="5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Images from Hies, T., Parasuraman, S., Wang, Y.,Duester, R., Eikaas, H., &amp; Tan, K. (2012). </a:t>
            </a:r>
            <a:r>
              <a:rPr lang="en" sz="700" i="1">
                <a:latin typeface="Times New Roman"/>
                <a:ea typeface="Times New Roman"/>
                <a:cs typeface="Times New Roman"/>
                <a:sym typeface="Times New Roman"/>
              </a:rPr>
              <a:t>Enhanced water-level detection by image processing.</a:t>
            </a:r>
            <a:r>
              <a:rPr lang="en" sz="700">
                <a:latin typeface="Times New Roman"/>
                <a:ea typeface="Times New Roman"/>
                <a:cs typeface="Times New Roman"/>
                <a:sym typeface="Times New Roman"/>
              </a:rPr>
              <a:t> Paper presented at the 10th International Conference on Hydroinformatics.</a:t>
            </a:r>
            <a:endParaRPr sz="900">
              <a:latin typeface="Average"/>
              <a:ea typeface="Average"/>
              <a:cs typeface="Average"/>
              <a:sym typeface="Average"/>
            </a:endParaRPr>
          </a:p>
        </p:txBody>
      </p:sp>
      <p:pic>
        <p:nvPicPr>
          <p:cNvPr id="162" name="Google Shape;162;p24"/>
          <p:cNvPicPr preferRelativeResize="0"/>
          <p:nvPr/>
        </p:nvPicPr>
        <p:blipFill>
          <a:blip r:embed="rId3">
            <a:alphaModFix/>
          </a:blip>
          <a:stretch>
            <a:fillRect/>
          </a:stretch>
        </p:blipFill>
        <p:spPr>
          <a:xfrm>
            <a:off x="4389829" y="198300"/>
            <a:ext cx="4449385" cy="2133413"/>
          </a:xfrm>
          <a:prstGeom prst="rect">
            <a:avLst/>
          </a:prstGeom>
          <a:noFill/>
          <a:ln>
            <a:noFill/>
          </a:ln>
        </p:spPr>
      </p:pic>
      <p:pic>
        <p:nvPicPr>
          <p:cNvPr id="163" name="Google Shape;163;p24"/>
          <p:cNvPicPr preferRelativeResize="0"/>
          <p:nvPr/>
        </p:nvPicPr>
        <p:blipFill>
          <a:blip r:embed="rId4">
            <a:alphaModFix/>
          </a:blip>
          <a:stretch>
            <a:fillRect/>
          </a:stretch>
        </p:blipFill>
        <p:spPr>
          <a:xfrm>
            <a:off x="4389828" y="2661920"/>
            <a:ext cx="4550971" cy="2060455"/>
          </a:xfrm>
          <a:prstGeom prst="rect">
            <a:avLst/>
          </a:prstGeom>
          <a:noFill/>
          <a:ln>
            <a:noFill/>
          </a:ln>
        </p:spPr>
      </p:pic>
      <p:sp>
        <p:nvSpPr>
          <p:cNvPr id="164" name="Google Shape;164;p24"/>
          <p:cNvSpPr txBox="1"/>
          <p:nvPr/>
        </p:nvSpPr>
        <p:spPr>
          <a:xfrm>
            <a:off x="5313888" y="2314417"/>
            <a:ext cx="26628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latin typeface="Average"/>
                <a:ea typeface="Average"/>
                <a:cs typeface="Average"/>
                <a:sym typeface="Average"/>
              </a:rPr>
              <a:t>https://</a:t>
            </a:r>
            <a:r>
              <a:rPr lang="en" sz="700" dirty="0" err="1">
                <a:latin typeface="Average"/>
                <a:ea typeface="Average"/>
                <a:cs typeface="Average"/>
                <a:sym typeface="Average"/>
              </a:rPr>
              <a:t>www.theimagingsource.com</a:t>
            </a:r>
            <a:r>
              <a:rPr lang="en" sz="700" dirty="0">
                <a:latin typeface="Average"/>
                <a:ea typeface="Average"/>
                <a:cs typeface="Average"/>
                <a:sym typeface="Average"/>
              </a:rPr>
              <a:t>/media/blog/archive/20110908/</a:t>
            </a:r>
            <a:endParaRPr sz="700" dirty="0">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Gaps and Drawbacks</a:t>
            </a:r>
            <a:endParaRPr dirty="0"/>
          </a:p>
        </p:txBody>
      </p:sp>
      <p:sp>
        <p:nvSpPr>
          <p:cNvPr id="170" name="Google Shape;170;p25"/>
          <p:cNvSpPr txBox="1">
            <a:spLocks noGrp="1"/>
          </p:cNvSpPr>
          <p:nvPr>
            <p:ph type="body" idx="1"/>
          </p:nvPr>
        </p:nvSpPr>
        <p:spPr>
          <a:xfrm>
            <a:off x="311700" y="1402775"/>
            <a:ext cx="6844500" cy="32325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AutoNum type="arabicPeriod"/>
            </a:pPr>
            <a:r>
              <a:rPr lang="en" sz="2100" b="1" dirty="0">
                <a:solidFill>
                  <a:schemeClr val="dk1"/>
                </a:solidFill>
              </a:rPr>
              <a:t>Large Floating object may pass or stuck in the ROI</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 sz="2100" b="1" dirty="0">
                <a:solidFill>
                  <a:schemeClr val="dk1"/>
                </a:solidFill>
              </a:rPr>
              <a:t>Noise from heavy rains and other events can have poor result on water line detection.</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 sz="2100" b="1" dirty="0">
                <a:solidFill>
                  <a:schemeClr val="dk1"/>
                </a:solidFill>
              </a:rPr>
              <a:t>Limited data connection for </a:t>
            </a:r>
            <a:r>
              <a:rPr lang="en-AU" sz="2100" b="1" dirty="0">
                <a:solidFill>
                  <a:schemeClr val="dk1"/>
                </a:solidFill>
              </a:rPr>
              <a:t>High Quality Pictures</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 sz="2100" b="1" dirty="0">
                <a:solidFill>
                  <a:schemeClr val="dk1"/>
                </a:solidFill>
              </a:rPr>
              <a:t>Limited visibility during the night.</a:t>
            </a:r>
            <a:endParaRPr sz="2100" b="1"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Objectives</a:t>
            </a:r>
            <a:endParaRPr dirty="0"/>
          </a:p>
        </p:txBody>
      </p:sp>
      <p:sp>
        <p:nvSpPr>
          <p:cNvPr id="170" name="Google Shape;170;p25"/>
          <p:cNvSpPr txBox="1">
            <a:spLocks noGrp="1"/>
          </p:cNvSpPr>
          <p:nvPr>
            <p:ph type="body" idx="1"/>
          </p:nvPr>
        </p:nvSpPr>
        <p:spPr>
          <a:xfrm>
            <a:off x="311700" y="1158993"/>
            <a:ext cx="7234854" cy="1968386"/>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AutoNum type="arabicPeriod"/>
            </a:pPr>
            <a:r>
              <a:rPr lang="en-AU" sz="2100" b="1" dirty="0">
                <a:solidFill>
                  <a:schemeClr val="dk1"/>
                </a:solidFill>
              </a:rPr>
              <a:t>Develop an Image Processing Algorithm to detect the water depth/level from the image captured by the camera</a:t>
            </a:r>
          </a:p>
          <a:p>
            <a:pPr marL="457200" lvl="0" indent="-361950" algn="l" rtl="0">
              <a:spcBef>
                <a:spcPts val="0"/>
              </a:spcBef>
              <a:spcAft>
                <a:spcPts val="0"/>
              </a:spcAft>
              <a:buClr>
                <a:schemeClr val="dk1"/>
              </a:buClr>
              <a:buSzPts val="2100"/>
              <a:buAutoNum type="arabicPeriod"/>
            </a:pPr>
            <a:r>
              <a:rPr lang="en-AU" sz="2100" b="1" dirty="0">
                <a:solidFill>
                  <a:schemeClr val="dk1"/>
                </a:solidFill>
              </a:rPr>
              <a:t>Low-Cost</a:t>
            </a:r>
          </a:p>
          <a:p>
            <a:pPr marL="457200" lvl="0" indent="-361950" algn="l" rtl="0">
              <a:spcBef>
                <a:spcPts val="0"/>
              </a:spcBef>
              <a:spcAft>
                <a:spcPts val="0"/>
              </a:spcAft>
              <a:buClr>
                <a:schemeClr val="dk1"/>
              </a:buClr>
              <a:buSzPts val="2100"/>
              <a:buAutoNum type="arabicPeriod"/>
            </a:pPr>
            <a:r>
              <a:rPr lang="en-AU" sz="2100" b="1" dirty="0">
                <a:solidFill>
                  <a:schemeClr val="dk1"/>
                </a:solidFill>
              </a:rPr>
              <a:t>Real-Time Measurement Monitoring</a:t>
            </a:r>
            <a:endParaRPr sz="2100" b="1" dirty="0">
              <a:solidFill>
                <a:schemeClr val="dk1"/>
              </a:solidFill>
            </a:endParaRPr>
          </a:p>
        </p:txBody>
      </p:sp>
      <p:sp>
        <p:nvSpPr>
          <p:cNvPr id="4" name="Google Shape;169;p25">
            <a:extLst>
              <a:ext uri="{FF2B5EF4-FFF2-40B4-BE49-F238E27FC236}">
                <a16:creationId xmlns:a16="http://schemas.microsoft.com/office/drawing/2014/main" id="{5B9028A1-6B96-A440-9D33-B9CFCB2E5010}"/>
              </a:ext>
            </a:extLst>
          </p:cNvPr>
          <p:cNvSpPr txBox="1">
            <a:spLocks/>
          </p:cNvSpPr>
          <p:nvPr/>
        </p:nvSpPr>
        <p:spPr>
          <a:xfrm>
            <a:off x="311700" y="298229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AU" dirty="0"/>
              <a:t>Project Question</a:t>
            </a:r>
          </a:p>
        </p:txBody>
      </p:sp>
      <p:sp>
        <p:nvSpPr>
          <p:cNvPr id="6" name="Google Shape;170;p25">
            <a:extLst>
              <a:ext uri="{FF2B5EF4-FFF2-40B4-BE49-F238E27FC236}">
                <a16:creationId xmlns:a16="http://schemas.microsoft.com/office/drawing/2014/main" id="{56FA1D12-FC35-9B41-9BD9-E605136EA2BF}"/>
              </a:ext>
            </a:extLst>
          </p:cNvPr>
          <p:cNvSpPr txBox="1">
            <a:spLocks/>
          </p:cNvSpPr>
          <p:nvPr/>
        </p:nvSpPr>
        <p:spPr>
          <a:xfrm>
            <a:off x="504193" y="3554997"/>
            <a:ext cx="8135614" cy="104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L="914400" marR="0" lvl="1"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L="1371600" marR="0" lvl="2"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L="1828800" marR="0" lvl="3"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L="2286000" marR="0" lvl="4"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L="2743200" marR="0" lvl="5"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L="3200400" marR="0" lvl="6"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L="3657600" marR="0" lvl="7"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L="4114800" marR="0" lvl="8" indent="-304800" algn="l" rtl="0">
              <a:lnSpc>
                <a:spcPct val="115000"/>
              </a:lnSpc>
              <a:spcBef>
                <a:spcPts val="160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pPr marL="95250" indent="0">
              <a:buClr>
                <a:schemeClr val="dk1"/>
              </a:buClr>
              <a:buSzPts val="2100"/>
              <a:buNone/>
            </a:pPr>
            <a:r>
              <a:rPr lang="en-AU" sz="2000" dirty="0">
                <a:solidFill>
                  <a:schemeClr val="tx1"/>
                </a:solidFill>
              </a:rPr>
              <a:t>How to develop a low-cost real-time water depth measurement system using a camera with easy and convenient calibration process?</a:t>
            </a:r>
          </a:p>
          <a:p>
            <a:pPr marL="95250" indent="0">
              <a:buClr>
                <a:schemeClr val="dk1"/>
              </a:buClr>
              <a:buSzPts val="2100"/>
              <a:buNone/>
            </a:pPr>
            <a:endParaRPr lang="en-AU" sz="2100" b="1" dirty="0">
              <a:solidFill>
                <a:schemeClr val="dk1"/>
              </a:solidFill>
            </a:endParaRPr>
          </a:p>
        </p:txBody>
      </p:sp>
    </p:spTree>
    <p:extLst>
      <p:ext uri="{BB962C8B-B14F-4D97-AF65-F5344CB8AC3E}">
        <p14:creationId xmlns:p14="http://schemas.microsoft.com/office/powerpoint/2010/main" val="2838185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806286"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b="1" dirty="0"/>
              <a:t>Project Methodology</a:t>
            </a:r>
            <a:endParaRPr sz="4200" b="1" dirty="0"/>
          </a:p>
        </p:txBody>
      </p:sp>
    </p:spTree>
    <p:extLst>
      <p:ext uri="{BB962C8B-B14F-4D97-AF65-F5344CB8AC3E}">
        <p14:creationId xmlns:p14="http://schemas.microsoft.com/office/powerpoint/2010/main" val="253451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Method</a:t>
            </a:r>
            <a:endParaRPr/>
          </a:p>
        </p:txBody>
      </p:sp>
      <p:grpSp>
        <p:nvGrpSpPr>
          <p:cNvPr id="194" name="Google Shape;194;p29"/>
          <p:cNvGrpSpPr/>
          <p:nvPr/>
        </p:nvGrpSpPr>
        <p:grpSpPr>
          <a:xfrm>
            <a:off x="424825" y="1253973"/>
            <a:ext cx="8294372" cy="799416"/>
            <a:chOff x="424813" y="1177875"/>
            <a:chExt cx="8294372" cy="849900"/>
          </a:xfrm>
        </p:grpSpPr>
        <p:sp>
          <p:nvSpPr>
            <p:cNvPr id="195" name="Google Shape;195;p29"/>
            <p:cNvSpPr/>
            <p:nvPr/>
          </p:nvSpPr>
          <p:spPr>
            <a:xfrm>
              <a:off x="2927684" y="1177875"/>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24813" y="117787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9"/>
          <p:cNvSpPr txBox="1">
            <a:spLocks noGrp="1"/>
          </p:cNvSpPr>
          <p:nvPr>
            <p:ph type="body" idx="4294967295"/>
          </p:nvPr>
        </p:nvSpPr>
        <p:spPr>
          <a:xfrm>
            <a:off x="539675" y="125420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Stage 1</a:t>
            </a:r>
            <a:endParaRPr>
              <a:solidFill>
                <a:schemeClr val="lt1"/>
              </a:solidFill>
            </a:endParaRPr>
          </a:p>
        </p:txBody>
      </p:sp>
      <p:sp>
        <p:nvSpPr>
          <p:cNvPr id="198" name="Google Shape;198;p29"/>
          <p:cNvSpPr txBox="1">
            <a:spLocks noGrp="1"/>
          </p:cNvSpPr>
          <p:nvPr>
            <p:ph type="body" idx="4294967295"/>
          </p:nvPr>
        </p:nvSpPr>
        <p:spPr>
          <a:xfrm>
            <a:off x="3480453" y="1254158"/>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dirty="0">
                <a:solidFill>
                  <a:schemeClr val="lt1"/>
                </a:solidFill>
              </a:rPr>
              <a:t>Image Processing Algorithm Development</a:t>
            </a:r>
            <a:endParaRPr dirty="0">
              <a:solidFill>
                <a:schemeClr val="lt1"/>
              </a:solidFill>
            </a:endParaRPr>
          </a:p>
        </p:txBody>
      </p:sp>
      <p:grpSp>
        <p:nvGrpSpPr>
          <p:cNvPr id="199" name="Google Shape;199;p29"/>
          <p:cNvGrpSpPr/>
          <p:nvPr/>
        </p:nvGrpSpPr>
        <p:grpSpPr>
          <a:xfrm>
            <a:off x="424825" y="2127339"/>
            <a:ext cx="8294360" cy="799416"/>
            <a:chOff x="424813" y="2075689"/>
            <a:chExt cx="8294360" cy="849900"/>
          </a:xfrm>
        </p:grpSpPr>
        <p:sp>
          <p:nvSpPr>
            <p:cNvPr id="200" name="Google Shape;200;p29"/>
            <p:cNvSpPr/>
            <p:nvPr/>
          </p:nvSpPr>
          <p:spPr>
            <a:xfrm>
              <a:off x="2927672" y="2075689"/>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24813" y="207568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9"/>
          <p:cNvSpPr txBox="1">
            <a:spLocks noGrp="1"/>
          </p:cNvSpPr>
          <p:nvPr>
            <p:ph type="body" idx="4294967295"/>
          </p:nvPr>
        </p:nvSpPr>
        <p:spPr>
          <a:xfrm>
            <a:off x="539675" y="212745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Stage 2</a:t>
            </a:r>
            <a:endParaRPr>
              <a:solidFill>
                <a:schemeClr val="lt1"/>
              </a:solidFill>
            </a:endParaRPr>
          </a:p>
        </p:txBody>
      </p:sp>
      <p:sp>
        <p:nvSpPr>
          <p:cNvPr id="203" name="Google Shape;203;p29"/>
          <p:cNvSpPr txBox="1">
            <a:spLocks noGrp="1"/>
          </p:cNvSpPr>
          <p:nvPr>
            <p:ph type="body" idx="4294967295"/>
          </p:nvPr>
        </p:nvSpPr>
        <p:spPr>
          <a:xfrm>
            <a:off x="3480453" y="2127465"/>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a:solidFill>
                  <a:schemeClr val="lt1"/>
                </a:solidFill>
              </a:rPr>
              <a:t>Room / lab experiment of the Algorithm</a:t>
            </a:r>
            <a:endParaRPr>
              <a:solidFill>
                <a:schemeClr val="lt1"/>
              </a:solidFill>
            </a:endParaRPr>
          </a:p>
        </p:txBody>
      </p:sp>
      <p:grpSp>
        <p:nvGrpSpPr>
          <p:cNvPr id="204" name="Google Shape;204;p29"/>
          <p:cNvGrpSpPr/>
          <p:nvPr/>
        </p:nvGrpSpPr>
        <p:grpSpPr>
          <a:xfrm>
            <a:off x="424825" y="3000705"/>
            <a:ext cx="8294360" cy="799447"/>
            <a:chOff x="424813" y="2974405"/>
            <a:chExt cx="8294360" cy="849933"/>
          </a:xfrm>
        </p:grpSpPr>
        <p:sp>
          <p:nvSpPr>
            <p:cNvPr id="205" name="Google Shape;205;p29"/>
            <p:cNvSpPr/>
            <p:nvPr/>
          </p:nvSpPr>
          <p:spPr>
            <a:xfrm>
              <a:off x="2927672" y="2974438"/>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424813" y="297440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29"/>
          <p:cNvSpPr txBox="1">
            <a:spLocks noGrp="1"/>
          </p:cNvSpPr>
          <p:nvPr>
            <p:ph type="body" idx="4294967295"/>
          </p:nvPr>
        </p:nvSpPr>
        <p:spPr>
          <a:xfrm>
            <a:off x="539675" y="3000775"/>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Stage 3</a:t>
            </a:r>
            <a:endParaRPr>
              <a:solidFill>
                <a:schemeClr val="lt1"/>
              </a:solidFill>
            </a:endParaRPr>
          </a:p>
        </p:txBody>
      </p:sp>
      <p:sp>
        <p:nvSpPr>
          <p:cNvPr id="208" name="Google Shape;208;p29"/>
          <p:cNvSpPr txBox="1">
            <a:spLocks noGrp="1"/>
          </p:cNvSpPr>
          <p:nvPr>
            <p:ph type="body" idx="4294967295"/>
          </p:nvPr>
        </p:nvSpPr>
        <p:spPr>
          <a:xfrm>
            <a:off x="3480453" y="3004317"/>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a:solidFill>
                  <a:schemeClr val="lt1"/>
                </a:solidFill>
              </a:rPr>
              <a:t>Field Experiment and Implementation</a:t>
            </a:r>
            <a:endParaRPr>
              <a:solidFill>
                <a:schemeClr val="lt1"/>
              </a:solidFill>
            </a:endParaRPr>
          </a:p>
        </p:txBody>
      </p:sp>
      <p:sp>
        <p:nvSpPr>
          <p:cNvPr id="209" name="Google Shape;209;p29"/>
          <p:cNvSpPr txBox="1">
            <a:spLocks noGrp="1"/>
          </p:cNvSpPr>
          <p:nvPr>
            <p:ph type="body" idx="4294967295"/>
          </p:nvPr>
        </p:nvSpPr>
        <p:spPr>
          <a:xfrm>
            <a:off x="539675" y="387410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Deliverable 4</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 Algorithm</a:t>
            </a:r>
            <a:endParaRPr/>
          </a:p>
        </p:txBody>
      </p:sp>
      <p:sp>
        <p:nvSpPr>
          <p:cNvPr id="215" name="Google Shape;215;p30"/>
          <p:cNvSpPr txBox="1">
            <a:spLocks noGrp="1"/>
          </p:cNvSpPr>
          <p:nvPr>
            <p:ph type="body" idx="1"/>
          </p:nvPr>
        </p:nvSpPr>
        <p:spPr>
          <a:xfrm>
            <a:off x="311700" y="1402775"/>
            <a:ext cx="4425300" cy="3110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AutoNum type="arabicPeriod"/>
            </a:pPr>
            <a:r>
              <a:rPr lang="en" sz="2100" b="1">
                <a:solidFill>
                  <a:schemeClr val="dk1"/>
                </a:solidFill>
              </a:rPr>
              <a:t>Python</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OpenCV (Open Source Computer Vision Library)</a:t>
            </a:r>
            <a:endParaRPr sz="2100" b="1">
              <a:solidFill>
                <a:schemeClr val="dk1"/>
              </a:solidFill>
            </a:endParaRPr>
          </a:p>
        </p:txBody>
      </p:sp>
      <p:pic>
        <p:nvPicPr>
          <p:cNvPr id="216" name="Google Shape;216;p30"/>
          <p:cNvPicPr preferRelativeResize="0"/>
          <p:nvPr/>
        </p:nvPicPr>
        <p:blipFill>
          <a:blip r:embed="rId3">
            <a:alphaModFix/>
          </a:blip>
          <a:stretch>
            <a:fillRect/>
          </a:stretch>
        </p:blipFill>
        <p:spPr>
          <a:xfrm>
            <a:off x="4482775" y="1027885"/>
            <a:ext cx="4102200" cy="36620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ROI Mapping / Calibration</a:t>
            </a:r>
            <a:endParaRPr dirty="0"/>
          </a:p>
        </p:txBody>
      </p:sp>
      <p:sp>
        <p:nvSpPr>
          <p:cNvPr id="222" name="Google Shape;222;p31"/>
          <p:cNvSpPr txBox="1">
            <a:spLocks noGrp="1"/>
          </p:cNvSpPr>
          <p:nvPr>
            <p:ph type="body" idx="1"/>
          </p:nvPr>
        </p:nvSpPr>
        <p:spPr>
          <a:xfrm>
            <a:off x="311700" y="1504425"/>
            <a:ext cx="3835500" cy="30087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AutoNum type="arabicPeriod"/>
            </a:pPr>
            <a:r>
              <a:rPr lang="en-AU" sz="2100" b="1" dirty="0">
                <a:solidFill>
                  <a:schemeClr val="dk1"/>
                </a:solidFill>
              </a:rPr>
              <a:t>Calibration Markings</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AU" sz="2100" b="1" dirty="0">
                <a:solidFill>
                  <a:schemeClr val="dk1"/>
                </a:solidFill>
              </a:rPr>
              <a:t>Detect the Value (Distance from Markings to the bottom of the lake)</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AU" sz="2100" b="1" dirty="0">
                <a:solidFill>
                  <a:schemeClr val="dk1"/>
                </a:solidFill>
              </a:rPr>
              <a:t>Automatic Scaled ROI</a:t>
            </a:r>
            <a:endParaRPr sz="2100" b="1" dirty="0">
              <a:solidFill>
                <a:schemeClr val="dk1"/>
              </a:solidFill>
            </a:endParaRPr>
          </a:p>
        </p:txBody>
      </p:sp>
      <p:pic>
        <p:nvPicPr>
          <p:cNvPr id="4" name="Picture 3">
            <a:extLst>
              <a:ext uri="{FF2B5EF4-FFF2-40B4-BE49-F238E27FC236}">
                <a16:creationId xmlns:a16="http://schemas.microsoft.com/office/drawing/2014/main" id="{974B9B3D-F549-7942-AC90-1807A83D5592}"/>
              </a:ext>
            </a:extLst>
          </p:cNvPr>
          <p:cNvPicPr>
            <a:picLocks noChangeAspect="1"/>
          </p:cNvPicPr>
          <p:nvPr/>
        </p:nvPicPr>
        <p:blipFill>
          <a:blip r:embed="rId3"/>
          <a:stretch>
            <a:fillRect/>
          </a:stretch>
        </p:blipFill>
        <p:spPr>
          <a:xfrm>
            <a:off x="4284436" y="1020610"/>
            <a:ext cx="4151993" cy="3267876"/>
          </a:xfrm>
          <a:prstGeom prst="rect">
            <a:avLst/>
          </a:prstGeom>
        </p:spPr>
      </p:pic>
    </p:spTree>
    <p:extLst>
      <p:ext uri="{BB962C8B-B14F-4D97-AF65-F5344CB8AC3E}">
        <p14:creationId xmlns:p14="http://schemas.microsoft.com/office/powerpoint/2010/main" val="3993675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Field System Setup</a:t>
            </a:r>
            <a:endParaRPr/>
          </a:p>
        </p:txBody>
      </p:sp>
      <p:sp>
        <p:nvSpPr>
          <p:cNvPr id="222" name="Google Shape;222;p31"/>
          <p:cNvSpPr txBox="1">
            <a:spLocks noGrp="1"/>
          </p:cNvSpPr>
          <p:nvPr>
            <p:ph type="body" idx="1"/>
          </p:nvPr>
        </p:nvSpPr>
        <p:spPr>
          <a:xfrm>
            <a:off x="311700" y="1504425"/>
            <a:ext cx="3835500" cy="30087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AutoNum type="arabicPeriod"/>
            </a:pPr>
            <a:r>
              <a:rPr lang="en" sz="2100" b="1">
                <a:solidFill>
                  <a:schemeClr val="dk1"/>
                </a:solidFill>
              </a:rPr>
              <a:t>Camera Position</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Markings / Calibration</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System Devices Casing</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Communication System</a:t>
            </a:r>
            <a:endParaRPr sz="2100" b="1">
              <a:solidFill>
                <a:schemeClr val="dk1"/>
              </a:solidFill>
            </a:endParaRPr>
          </a:p>
          <a:p>
            <a:pPr marL="457200" lvl="0" indent="-361950" algn="l" rtl="0">
              <a:spcBef>
                <a:spcPts val="0"/>
              </a:spcBef>
              <a:spcAft>
                <a:spcPts val="0"/>
              </a:spcAft>
              <a:buClr>
                <a:schemeClr val="dk1"/>
              </a:buClr>
              <a:buSzPts val="2100"/>
              <a:buAutoNum type="arabicPeriod"/>
            </a:pPr>
            <a:r>
              <a:rPr lang="en" sz="2100" b="1">
                <a:solidFill>
                  <a:schemeClr val="dk1"/>
                </a:solidFill>
              </a:rPr>
              <a:t>Pressure Transducer</a:t>
            </a:r>
            <a:endParaRPr sz="2100" b="1">
              <a:solidFill>
                <a:schemeClr val="dk1"/>
              </a:solidFill>
            </a:endParaRPr>
          </a:p>
        </p:txBody>
      </p:sp>
      <p:pic>
        <p:nvPicPr>
          <p:cNvPr id="223" name="Google Shape;223;p31"/>
          <p:cNvPicPr preferRelativeResize="0"/>
          <p:nvPr/>
        </p:nvPicPr>
        <p:blipFill>
          <a:blip r:embed="rId3">
            <a:alphaModFix/>
          </a:blip>
          <a:stretch>
            <a:fillRect/>
          </a:stretch>
        </p:blipFill>
        <p:spPr>
          <a:xfrm>
            <a:off x="3740725" y="1240125"/>
            <a:ext cx="5091575" cy="327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7"/>
        <p:cNvGrpSpPr/>
        <p:nvPr/>
      </p:nvGrpSpPr>
      <p:grpSpPr>
        <a:xfrm>
          <a:off x="0" y="0"/>
          <a:ext cx="0" cy="0"/>
          <a:chOff x="0" y="0"/>
          <a:chExt cx="0" cy="0"/>
        </a:xfrm>
      </p:grpSpPr>
      <p:sp>
        <p:nvSpPr>
          <p:cNvPr id="228" name="Google Shape;22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rPr>
              <a:t>Gantt Chart</a:t>
            </a:r>
            <a:endParaRPr>
              <a:solidFill>
                <a:srgbClr val="434343"/>
              </a:solidFill>
            </a:endParaRPr>
          </a:p>
        </p:txBody>
      </p:sp>
      <p:graphicFrame>
        <p:nvGraphicFramePr>
          <p:cNvPr id="3" name="Object 2">
            <a:extLst>
              <a:ext uri="{FF2B5EF4-FFF2-40B4-BE49-F238E27FC236}">
                <a16:creationId xmlns:a16="http://schemas.microsoft.com/office/drawing/2014/main" id="{7E9EBC1C-9D6E-1D45-BC43-80F9C1B27BBD}"/>
              </a:ext>
            </a:extLst>
          </p:cNvPr>
          <p:cNvGraphicFramePr>
            <a:graphicFrameLocks noChangeAspect="1"/>
          </p:cNvGraphicFramePr>
          <p:nvPr>
            <p:extLst>
              <p:ext uri="{D42A27DB-BD31-4B8C-83A1-F6EECF244321}">
                <p14:modId xmlns:p14="http://schemas.microsoft.com/office/powerpoint/2010/main" val="3185058741"/>
              </p:ext>
            </p:extLst>
          </p:nvPr>
        </p:nvGraphicFramePr>
        <p:xfrm>
          <a:off x="311699" y="1017725"/>
          <a:ext cx="8353329" cy="4020040"/>
        </p:xfrm>
        <a:graphic>
          <a:graphicData uri="http://schemas.openxmlformats.org/presentationml/2006/ole">
            <mc:AlternateContent xmlns:mc="http://schemas.openxmlformats.org/markup-compatibility/2006">
              <mc:Choice xmlns:v="urn:schemas-microsoft-com:vml" Requires="v">
                <p:oleObj spid="_x0000_s1025" name="Worksheet" r:id="rId4" imgW="18021300" imgH="8674100" progId="Excel.Sheet.12">
                  <p:embed/>
                </p:oleObj>
              </mc:Choice>
              <mc:Fallback>
                <p:oleObj name="Worksheet" r:id="rId4" imgW="18021300" imgH="8674100" progId="Excel.Sheet.12">
                  <p:embed/>
                  <p:pic>
                    <p:nvPicPr>
                      <p:cNvPr id="3" name="Object 2">
                        <a:extLst>
                          <a:ext uri="{FF2B5EF4-FFF2-40B4-BE49-F238E27FC236}">
                            <a16:creationId xmlns:a16="http://schemas.microsoft.com/office/drawing/2014/main" id="{7E9EBC1C-9D6E-1D45-BC43-80F9C1B27BBD}"/>
                          </a:ext>
                        </a:extLst>
                      </p:cNvPr>
                      <p:cNvPicPr/>
                      <p:nvPr/>
                    </p:nvPicPr>
                    <p:blipFill>
                      <a:blip r:embed="rId5"/>
                      <a:stretch>
                        <a:fillRect/>
                      </a:stretch>
                    </p:blipFill>
                    <p:spPr>
                      <a:xfrm>
                        <a:off x="311699" y="1017725"/>
                        <a:ext cx="8353329" cy="4020040"/>
                      </a:xfrm>
                      <a:prstGeom prst="rect">
                        <a:avLst/>
                      </a:prstGeom>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442477" y="1134738"/>
            <a:ext cx="8259045" cy="26386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dirty="0"/>
              <a:t>Thank you!</a:t>
            </a:r>
            <a:br>
              <a:rPr lang="en" sz="4200" dirty="0"/>
            </a:br>
            <a:br>
              <a:rPr lang="en" sz="4200" dirty="0"/>
            </a:br>
            <a:br>
              <a:rPr lang="en" sz="4200" dirty="0"/>
            </a:br>
            <a:r>
              <a:rPr lang="en" sz="4200" dirty="0"/>
              <a:t>Questions?</a:t>
            </a:r>
            <a:endParaRPr sz="4200" dirty="0"/>
          </a:p>
        </p:txBody>
      </p:sp>
    </p:spTree>
    <p:extLst>
      <p:ext uri="{BB962C8B-B14F-4D97-AF65-F5344CB8AC3E}">
        <p14:creationId xmlns:p14="http://schemas.microsoft.com/office/powerpoint/2010/main" val="2541059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6" name="Google Shape;66;p14"/>
          <p:cNvSpPr txBox="1">
            <a:spLocks noGrp="1"/>
          </p:cNvSpPr>
          <p:nvPr>
            <p:ph type="body" idx="1"/>
          </p:nvPr>
        </p:nvSpPr>
        <p:spPr>
          <a:xfrm>
            <a:off x="311700" y="1152475"/>
            <a:ext cx="8093100" cy="124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Water Depth is one of the essential parameters in environmental monitoring.</a:t>
            </a:r>
            <a:endParaRPr/>
          </a:p>
          <a:p>
            <a:pPr marL="457200" lvl="0" indent="-342900" algn="l" rtl="0">
              <a:spcBef>
                <a:spcPts val="0"/>
              </a:spcBef>
              <a:spcAft>
                <a:spcPts val="0"/>
              </a:spcAft>
              <a:buSzPts val="1800"/>
              <a:buChar char="●"/>
            </a:pPr>
            <a:r>
              <a:rPr lang="en"/>
              <a:t>Real-Time Water Level Monitoring is vital during wet season.</a:t>
            </a:r>
            <a:endParaRPr/>
          </a:p>
          <a:p>
            <a:pPr marL="457200" lvl="0" indent="-342900" algn="l" rtl="0">
              <a:spcBef>
                <a:spcPts val="0"/>
              </a:spcBef>
              <a:spcAft>
                <a:spcPts val="0"/>
              </a:spcAft>
              <a:buSzPts val="1800"/>
              <a:buChar char="●"/>
            </a:pPr>
            <a:r>
              <a:rPr lang="en"/>
              <a:t>Conventional Sensors (Float, Radar or ultrasonic, pressure transducer)</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67" name="Google Shape;67;p14"/>
          <p:cNvPicPr preferRelativeResize="0"/>
          <p:nvPr/>
        </p:nvPicPr>
        <p:blipFill>
          <a:blip r:embed="rId3">
            <a:alphaModFix/>
          </a:blip>
          <a:stretch>
            <a:fillRect/>
          </a:stretch>
        </p:blipFill>
        <p:spPr>
          <a:xfrm>
            <a:off x="1289175" y="2397775"/>
            <a:ext cx="6269301" cy="2344926"/>
          </a:xfrm>
          <a:prstGeom prst="rect">
            <a:avLst/>
          </a:prstGeom>
          <a:noFill/>
          <a:ln>
            <a:noFill/>
          </a:ln>
        </p:spPr>
      </p:pic>
      <p:sp>
        <p:nvSpPr>
          <p:cNvPr id="68" name="Google Shape;68;p14"/>
          <p:cNvSpPr txBox="1"/>
          <p:nvPr/>
        </p:nvSpPr>
        <p:spPr>
          <a:xfrm>
            <a:off x="1289125" y="4692325"/>
            <a:ext cx="62694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Average"/>
                <a:ea typeface="Average"/>
                <a:cs typeface="Average"/>
                <a:sym typeface="Average"/>
              </a:rPr>
              <a:t>https://www.optex.co.jp/e/solutions/river-monitoring.html</a:t>
            </a:r>
            <a:endParaRPr sz="700">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Disadvantages </a:t>
            </a:r>
            <a:endParaRPr sz="3600" dirty="0"/>
          </a:p>
        </p:txBody>
      </p:sp>
      <p:sp>
        <p:nvSpPr>
          <p:cNvPr id="74" name="Google Shape;74;p15"/>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Installation</a:t>
            </a:r>
            <a:endParaRPr>
              <a:solidFill>
                <a:schemeClr val="lt1"/>
              </a:solidFill>
            </a:endParaRPr>
          </a:p>
        </p:txBody>
      </p:sp>
      <p:sp>
        <p:nvSpPr>
          <p:cNvPr id="75" name="Google Shape;75;p15"/>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Radar / Ultrasonic</a:t>
            </a:r>
            <a:endParaRPr>
              <a:solidFill>
                <a:schemeClr val="lt1"/>
              </a:solidFill>
            </a:endParaRPr>
          </a:p>
        </p:txBody>
      </p:sp>
      <p:sp>
        <p:nvSpPr>
          <p:cNvPr id="76" name="Google Shape;76;p15"/>
          <p:cNvSpPr txBox="1"/>
          <p:nvPr/>
        </p:nvSpPr>
        <p:spPr>
          <a:xfrm>
            <a:off x="439225" y="1642925"/>
            <a:ext cx="23676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Average"/>
                <a:ea typeface="Average"/>
                <a:cs typeface="Average"/>
                <a:sym typeface="Average"/>
              </a:rPr>
              <a:t>Floating Sensors</a:t>
            </a:r>
            <a:endParaRPr sz="1800">
              <a:latin typeface="Average"/>
              <a:ea typeface="Average"/>
              <a:cs typeface="Average"/>
              <a:sym typeface="Average"/>
            </a:endParaRPr>
          </a:p>
        </p:txBody>
      </p:sp>
      <p:sp>
        <p:nvSpPr>
          <p:cNvPr id="77" name="Google Shape;77;p15"/>
          <p:cNvSpPr txBox="1"/>
          <p:nvPr/>
        </p:nvSpPr>
        <p:spPr>
          <a:xfrm>
            <a:off x="3350724" y="1647375"/>
            <a:ext cx="23676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Average"/>
                <a:ea typeface="Average"/>
                <a:cs typeface="Average"/>
                <a:sym typeface="Average"/>
              </a:rPr>
              <a:t>Radar / Ultrasonic</a:t>
            </a:r>
            <a:endParaRPr sz="1800">
              <a:latin typeface="Average"/>
              <a:ea typeface="Average"/>
              <a:cs typeface="Average"/>
              <a:sym typeface="Average"/>
            </a:endParaRPr>
          </a:p>
        </p:txBody>
      </p:sp>
      <p:sp>
        <p:nvSpPr>
          <p:cNvPr id="78" name="Google Shape;78;p15"/>
          <p:cNvSpPr txBox="1"/>
          <p:nvPr/>
        </p:nvSpPr>
        <p:spPr>
          <a:xfrm>
            <a:off x="6247875" y="1647375"/>
            <a:ext cx="22650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Average"/>
                <a:ea typeface="Average"/>
                <a:cs typeface="Average"/>
                <a:sym typeface="Average"/>
              </a:rPr>
              <a:t>Pressure Transducer</a:t>
            </a:r>
            <a:endParaRPr sz="1800">
              <a:latin typeface="Average"/>
              <a:ea typeface="Average"/>
              <a:cs typeface="Average"/>
              <a:sym typeface="Average"/>
            </a:endParaRPr>
          </a:p>
        </p:txBody>
      </p:sp>
      <p:pic>
        <p:nvPicPr>
          <p:cNvPr id="79" name="Google Shape;79;p15"/>
          <p:cNvPicPr preferRelativeResize="0"/>
          <p:nvPr/>
        </p:nvPicPr>
        <p:blipFill>
          <a:blip r:embed="rId3">
            <a:alphaModFix/>
          </a:blip>
          <a:stretch>
            <a:fillRect/>
          </a:stretch>
        </p:blipFill>
        <p:spPr>
          <a:xfrm>
            <a:off x="433213" y="2222863"/>
            <a:ext cx="2367526" cy="1707650"/>
          </a:xfrm>
          <a:prstGeom prst="rect">
            <a:avLst/>
          </a:prstGeom>
          <a:noFill/>
          <a:ln>
            <a:noFill/>
          </a:ln>
        </p:spPr>
      </p:pic>
      <p:pic>
        <p:nvPicPr>
          <p:cNvPr id="80" name="Google Shape;80;p15"/>
          <p:cNvPicPr preferRelativeResize="0"/>
          <p:nvPr/>
        </p:nvPicPr>
        <p:blipFill>
          <a:blip r:embed="rId4">
            <a:alphaModFix/>
          </a:blip>
          <a:stretch>
            <a:fillRect/>
          </a:stretch>
        </p:blipFill>
        <p:spPr>
          <a:xfrm>
            <a:off x="3340550" y="2231763"/>
            <a:ext cx="2367526" cy="1689839"/>
          </a:xfrm>
          <a:prstGeom prst="rect">
            <a:avLst/>
          </a:prstGeom>
          <a:noFill/>
          <a:ln>
            <a:noFill/>
          </a:ln>
        </p:spPr>
      </p:pic>
      <p:sp>
        <p:nvSpPr>
          <p:cNvPr id="81" name="Google Shape;81;p15"/>
          <p:cNvSpPr txBox="1"/>
          <p:nvPr/>
        </p:nvSpPr>
        <p:spPr>
          <a:xfrm>
            <a:off x="3249726" y="3841663"/>
            <a:ext cx="2637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Average"/>
                <a:ea typeface="Average"/>
                <a:cs typeface="Average"/>
                <a:sym typeface="Average"/>
              </a:rPr>
              <a:t>https://www.hydrospan.cn/en/287.html</a:t>
            </a:r>
            <a:endParaRPr sz="700">
              <a:latin typeface="Average"/>
              <a:ea typeface="Average"/>
              <a:cs typeface="Average"/>
              <a:sym typeface="Average"/>
            </a:endParaRPr>
          </a:p>
        </p:txBody>
      </p:sp>
      <p:sp>
        <p:nvSpPr>
          <p:cNvPr id="82" name="Google Shape;82;p15"/>
          <p:cNvSpPr txBox="1"/>
          <p:nvPr/>
        </p:nvSpPr>
        <p:spPr>
          <a:xfrm>
            <a:off x="311700" y="3877315"/>
            <a:ext cx="2637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Average"/>
                <a:ea typeface="Average"/>
                <a:cs typeface="Average"/>
                <a:sym typeface="Average"/>
              </a:rPr>
              <a:t>https://images.app.goo.gl/BCXCrE2bhJmRC35i8</a:t>
            </a:r>
            <a:endParaRPr sz="700">
              <a:latin typeface="Average"/>
              <a:ea typeface="Average"/>
              <a:cs typeface="Average"/>
              <a:sym typeface="Average"/>
            </a:endParaRPr>
          </a:p>
        </p:txBody>
      </p:sp>
      <p:pic>
        <p:nvPicPr>
          <p:cNvPr id="83" name="Google Shape;83;p15"/>
          <p:cNvPicPr preferRelativeResize="0"/>
          <p:nvPr/>
        </p:nvPicPr>
        <p:blipFill>
          <a:blip r:embed="rId5">
            <a:alphaModFix/>
          </a:blip>
          <a:stretch>
            <a:fillRect/>
          </a:stretch>
        </p:blipFill>
        <p:spPr>
          <a:xfrm>
            <a:off x="6247875" y="2231775"/>
            <a:ext cx="2247010" cy="1689849"/>
          </a:xfrm>
          <a:prstGeom prst="rect">
            <a:avLst/>
          </a:prstGeom>
          <a:noFill/>
          <a:ln>
            <a:noFill/>
          </a:ln>
        </p:spPr>
      </p:pic>
      <p:sp>
        <p:nvSpPr>
          <p:cNvPr id="84" name="Google Shape;84;p15"/>
          <p:cNvSpPr txBox="1"/>
          <p:nvPr/>
        </p:nvSpPr>
        <p:spPr>
          <a:xfrm>
            <a:off x="6145275" y="3875032"/>
            <a:ext cx="23676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latin typeface="Average"/>
                <a:ea typeface="Average"/>
                <a:cs typeface="Average"/>
                <a:sym typeface="Average"/>
              </a:rPr>
              <a:t>https://</a:t>
            </a:r>
            <a:r>
              <a:rPr lang="en" sz="700" dirty="0" err="1">
                <a:latin typeface="Average"/>
                <a:ea typeface="Average"/>
                <a:cs typeface="Average"/>
                <a:sym typeface="Average"/>
              </a:rPr>
              <a:t>images.app.goo.gl</a:t>
            </a:r>
            <a:r>
              <a:rPr lang="en" sz="700" dirty="0">
                <a:latin typeface="Average"/>
                <a:ea typeface="Average"/>
                <a:cs typeface="Average"/>
                <a:sym typeface="Average"/>
              </a:rPr>
              <a:t>/rVCjUU56eQgngfM7A</a:t>
            </a:r>
            <a:endParaRPr sz="700" dirty="0">
              <a:latin typeface="Average"/>
              <a:ea typeface="Average"/>
              <a:cs typeface="Average"/>
              <a:sym typeface="Average"/>
            </a:endParaRPr>
          </a:p>
        </p:txBody>
      </p:sp>
      <p:sp>
        <p:nvSpPr>
          <p:cNvPr id="85" name="Google Shape;85;p15"/>
          <p:cNvSpPr txBox="1">
            <a:spLocks noGrp="1"/>
          </p:cNvSpPr>
          <p:nvPr>
            <p:ph type="title"/>
          </p:nvPr>
        </p:nvSpPr>
        <p:spPr>
          <a:xfrm>
            <a:off x="433225" y="1017725"/>
            <a:ext cx="8463900" cy="704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AutoNum type="arabicPeriod"/>
            </a:pPr>
            <a:r>
              <a:rPr lang="en" sz="2800" dirty="0"/>
              <a:t>Installation</a:t>
            </a:r>
            <a:r>
              <a:rPr lang="en" dirty="0"/>
              <a:t> 			</a:t>
            </a:r>
            <a:endParaRPr dirty="0"/>
          </a:p>
        </p:txBody>
      </p:sp>
      <p:sp>
        <p:nvSpPr>
          <p:cNvPr id="86" name="Google Shape;86;p15"/>
          <p:cNvSpPr txBox="1"/>
          <p:nvPr/>
        </p:nvSpPr>
        <p:spPr>
          <a:xfrm>
            <a:off x="506425" y="4015968"/>
            <a:ext cx="7603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dk1"/>
                </a:solidFill>
                <a:latin typeface="Oswald"/>
                <a:ea typeface="Oswald"/>
                <a:cs typeface="Oswald"/>
                <a:sym typeface="Oswald"/>
              </a:rPr>
              <a:t>2</a:t>
            </a:r>
            <a:r>
              <a:rPr lang="en" sz="3000" dirty="0">
                <a:solidFill>
                  <a:schemeClr val="dk1"/>
                </a:solidFill>
                <a:latin typeface="Oswald"/>
                <a:ea typeface="Oswald"/>
                <a:cs typeface="Oswald"/>
                <a:sym typeface="Oswald"/>
              </a:rPr>
              <a:t>. </a:t>
            </a:r>
            <a:r>
              <a:rPr lang="en" sz="2800" dirty="0">
                <a:solidFill>
                  <a:schemeClr val="dk1"/>
                </a:solidFill>
                <a:latin typeface="Oswald"/>
                <a:ea typeface="Oswald"/>
                <a:cs typeface="Oswald"/>
                <a:sym typeface="Oswald"/>
              </a:rPr>
              <a:t>Cost</a:t>
            </a:r>
            <a:r>
              <a:rPr lang="en" sz="3000" dirty="0">
                <a:solidFill>
                  <a:schemeClr val="dk1"/>
                </a:solidFill>
                <a:latin typeface="Oswald"/>
                <a:ea typeface="Oswald"/>
                <a:cs typeface="Oswald"/>
                <a:sym typeface="Oswald"/>
              </a:rPr>
              <a:t> </a:t>
            </a:r>
          </a:p>
          <a:p>
            <a:pPr marL="0" lvl="0" indent="0" algn="l" rtl="0">
              <a:spcBef>
                <a:spcPts val="0"/>
              </a:spcBef>
              <a:spcAft>
                <a:spcPts val="0"/>
              </a:spcAft>
              <a:buNone/>
            </a:pPr>
            <a:r>
              <a:rPr lang="en" sz="2800" dirty="0">
                <a:solidFill>
                  <a:schemeClr val="dk1"/>
                </a:solidFill>
                <a:latin typeface="Oswald"/>
                <a:ea typeface="Oswald"/>
                <a:cs typeface="Oswald"/>
                <a:sym typeface="Oswald"/>
              </a:rPr>
              <a:t>3</a:t>
            </a:r>
            <a:r>
              <a:rPr lang="en" sz="3000" dirty="0">
                <a:solidFill>
                  <a:schemeClr val="dk1"/>
                </a:solidFill>
                <a:latin typeface="Oswald"/>
                <a:ea typeface="Oswald"/>
                <a:cs typeface="Oswald"/>
                <a:sym typeface="Oswald"/>
              </a:rPr>
              <a:t>. </a:t>
            </a:r>
            <a:r>
              <a:rPr lang="en" sz="2800" dirty="0">
                <a:solidFill>
                  <a:schemeClr val="dk1"/>
                </a:solidFill>
                <a:latin typeface="Oswald"/>
                <a:ea typeface="Oswald"/>
                <a:cs typeface="Oswald"/>
                <a:sym typeface="Oswald"/>
              </a:rPr>
              <a:t>Obstruction</a:t>
            </a:r>
            <a:r>
              <a:rPr lang="en" sz="3000" dirty="0">
                <a:solidFill>
                  <a:schemeClr val="dk1"/>
                </a:solidFill>
                <a:latin typeface="Oswald"/>
                <a:ea typeface="Oswald"/>
                <a:cs typeface="Oswald"/>
                <a:sym typeface="Oswald"/>
              </a:rPr>
              <a:t>	</a:t>
            </a:r>
            <a:endParaRPr dirty="0">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477350" y="526350"/>
            <a:ext cx="7721400" cy="24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a:t>Propose Project: </a:t>
            </a:r>
            <a:endParaRPr sz="4200" b="1"/>
          </a:p>
          <a:p>
            <a:pPr marL="457200" lvl="0" indent="0" algn="l" rtl="0">
              <a:spcBef>
                <a:spcPts val="0"/>
              </a:spcBef>
              <a:spcAft>
                <a:spcPts val="0"/>
              </a:spcAft>
              <a:buNone/>
            </a:pPr>
            <a:r>
              <a:rPr lang="en" sz="3700"/>
              <a:t>Low-Cost Real-Time Water Depth Measurement System Using a </a:t>
            </a:r>
            <a:r>
              <a:rPr lang="en" sz="3700" b="1"/>
              <a:t>Camera</a:t>
            </a:r>
            <a:endParaRPr sz="3700" b="1"/>
          </a:p>
        </p:txBody>
      </p:sp>
      <p:sp>
        <p:nvSpPr>
          <p:cNvPr id="92" name="Google Shape;92;p16"/>
          <p:cNvSpPr txBox="1"/>
          <p:nvPr/>
        </p:nvSpPr>
        <p:spPr>
          <a:xfrm>
            <a:off x="477350" y="2913375"/>
            <a:ext cx="6793500" cy="17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b="1">
                <a:solidFill>
                  <a:schemeClr val="lt1"/>
                </a:solidFill>
                <a:latin typeface="Oswald"/>
                <a:ea typeface="Oswald"/>
                <a:cs typeface="Oswald"/>
                <a:sym typeface="Oswald"/>
              </a:rPr>
              <a:t>Benefits:</a:t>
            </a:r>
            <a:endParaRPr sz="3100" b="1">
              <a:solidFill>
                <a:schemeClr val="lt1"/>
              </a:solidFill>
              <a:latin typeface="Oswald"/>
              <a:ea typeface="Oswald"/>
              <a:cs typeface="Oswald"/>
              <a:sym typeface="Oswald"/>
            </a:endParaRPr>
          </a:p>
          <a:p>
            <a:pPr marL="457200" lvl="0" indent="-355600" algn="l" rtl="0">
              <a:spcBef>
                <a:spcPts val="0"/>
              </a:spcBef>
              <a:spcAft>
                <a:spcPts val="0"/>
              </a:spcAft>
              <a:buClr>
                <a:schemeClr val="lt1"/>
              </a:buClr>
              <a:buSzPts val="2000"/>
              <a:buFont typeface="Oswald"/>
              <a:buChar char="●"/>
            </a:pPr>
            <a:r>
              <a:rPr lang="en" sz="2000" b="1">
                <a:solidFill>
                  <a:schemeClr val="lt1"/>
                </a:solidFill>
                <a:latin typeface="Oswald"/>
                <a:ea typeface="Oswald"/>
                <a:cs typeface="Oswald"/>
                <a:sym typeface="Oswald"/>
              </a:rPr>
              <a:t>Less sophisticated installation</a:t>
            </a:r>
            <a:endParaRPr sz="2000" b="1">
              <a:solidFill>
                <a:schemeClr val="lt1"/>
              </a:solidFill>
              <a:latin typeface="Oswald"/>
              <a:ea typeface="Oswald"/>
              <a:cs typeface="Oswald"/>
              <a:sym typeface="Oswald"/>
            </a:endParaRPr>
          </a:p>
          <a:p>
            <a:pPr marL="457200" lvl="0" indent="-355600" algn="l" rtl="0">
              <a:spcBef>
                <a:spcPts val="0"/>
              </a:spcBef>
              <a:spcAft>
                <a:spcPts val="0"/>
              </a:spcAft>
              <a:buClr>
                <a:schemeClr val="lt1"/>
              </a:buClr>
              <a:buSzPts val="2000"/>
              <a:buFont typeface="Oswald"/>
              <a:buChar char="●"/>
            </a:pPr>
            <a:r>
              <a:rPr lang="en" sz="2000" b="1">
                <a:solidFill>
                  <a:schemeClr val="lt1"/>
                </a:solidFill>
                <a:latin typeface="Oswald"/>
                <a:ea typeface="Oswald"/>
                <a:cs typeface="Oswald"/>
                <a:sym typeface="Oswald"/>
              </a:rPr>
              <a:t>Visual Monitoring on the Surroundings</a:t>
            </a:r>
            <a:endParaRPr sz="2000" b="1">
              <a:solidFill>
                <a:schemeClr val="lt1"/>
              </a:solidFill>
              <a:latin typeface="Oswald"/>
              <a:ea typeface="Oswald"/>
              <a:cs typeface="Oswald"/>
              <a:sym typeface="Oswald"/>
            </a:endParaRPr>
          </a:p>
          <a:p>
            <a:pPr marL="457200" lvl="0" indent="-355600" algn="l" rtl="0">
              <a:spcBef>
                <a:spcPts val="0"/>
              </a:spcBef>
              <a:spcAft>
                <a:spcPts val="0"/>
              </a:spcAft>
              <a:buClr>
                <a:schemeClr val="lt1"/>
              </a:buClr>
              <a:buSzPts val="2000"/>
              <a:buFont typeface="Oswald"/>
              <a:buChar char="●"/>
            </a:pPr>
            <a:r>
              <a:rPr lang="en" sz="2000" b="1">
                <a:solidFill>
                  <a:schemeClr val="lt1"/>
                </a:solidFill>
                <a:latin typeface="Oswald"/>
                <a:ea typeface="Oswald"/>
                <a:cs typeface="Oswald"/>
                <a:sym typeface="Oswald"/>
              </a:rPr>
              <a:t>Low-Cost and Real-Time</a:t>
            </a:r>
            <a:endParaRPr sz="2000" b="1">
              <a:solidFill>
                <a:schemeClr val="lt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806286"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b="1" dirty="0"/>
              <a:t>Literature Review</a:t>
            </a:r>
            <a:endParaRPr sz="42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Algorithm: Line-Based Edge Detection</a:t>
            </a:r>
            <a:endParaRPr sz="3200"/>
          </a:p>
        </p:txBody>
      </p:sp>
      <p:sp>
        <p:nvSpPr>
          <p:cNvPr id="104" name="Google Shape;104;p18"/>
          <p:cNvSpPr txBox="1">
            <a:spLocks noGrp="1"/>
          </p:cNvSpPr>
          <p:nvPr>
            <p:ph type="body" idx="1"/>
          </p:nvPr>
        </p:nvSpPr>
        <p:spPr>
          <a:xfrm>
            <a:off x="311700" y="1152475"/>
            <a:ext cx="3405000" cy="35280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AutoNum type="arabicPeriod"/>
            </a:pPr>
            <a:r>
              <a:rPr lang="en-AU" sz="2100" b="1" dirty="0">
                <a:solidFill>
                  <a:schemeClr val="dk1"/>
                </a:solidFill>
              </a:rPr>
              <a:t>Series of vertical lines</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AU" sz="2100" b="1" dirty="0">
                <a:solidFill>
                  <a:schemeClr val="dk1"/>
                </a:solidFill>
              </a:rPr>
              <a:t>Linear Regression Fit of the edge points</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 sz="2100" b="1" dirty="0">
                <a:solidFill>
                  <a:schemeClr val="dk1"/>
                </a:solidFill>
              </a:rPr>
              <a:t>Calibration Fiducials (Large Black Dots to the left and right of the water tube)</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 sz="2100" b="1" dirty="0">
                <a:solidFill>
                  <a:schemeClr val="dk1"/>
                </a:solidFill>
              </a:rPr>
              <a:t>Calculated scale from the model</a:t>
            </a:r>
            <a:endParaRPr sz="2100" b="1" dirty="0">
              <a:solidFill>
                <a:schemeClr val="dk1"/>
              </a:solidFill>
            </a:endParaRPr>
          </a:p>
        </p:txBody>
      </p:sp>
      <p:pic>
        <p:nvPicPr>
          <p:cNvPr id="105" name="Google Shape;105;p18"/>
          <p:cNvPicPr preferRelativeResize="0"/>
          <p:nvPr/>
        </p:nvPicPr>
        <p:blipFill>
          <a:blip r:embed="rId3">
            <a:alphaModFix/>
          </a:blip>
          <a:stretch>
            <a:fillRect/>
          </a:stretch>
        </p:blipFill>
        <p:spPr>
          <a:xfrm>
            <a:off x="3928800" y="1152475"/>
            <a:ext cx="2106225" cy="1373900"/>
          </a:xfrm>
          <a:prstGeom prst="rect">
            <a:avLst/>
          </a:prstGeom>
          <a:noFill/>
          <a:ln>
            <a:noFill/>
          </a:ln>
        </p:spPr>
      </p:pic>
      <p:pic>
        <p:nvPicPr>
          <p:cNvPr id="106" name="Google Shape;106;p18"/>
          <p:cNvPicPr preferRelativeResize="0"/>
          <p:nvPr/>
        </p:nvPicPr>
        <p:blipFill>
          <a:blip r:embed="rId4">
            <a:alphaModFix/>
          </a:blip>
          <a:stretch>
            <a:fillRect/>
          </a:stretch>
        </p:blipFill>
        <p:spPr>
          <a:xfrm>
            <a:off x="6247125" y="182525"/>
            <a:ext cx="2272265" cy="2126725"/>
          </a:xfrm>
          <a:prstGeom prst="rect">
            <a:avLst/>
          </a:prstGeom>
          <a:noFill/>
          <a:ln>
            <a:noFill/>
          </a:ln>
        </p:spPr>
      </p:pic>
      <p:pic>
        <p:nvPicPr>
          <p:cNvPr id="107" name="Google Shape;107;p18"/>
          <p:cNvPicPr preferRelativeResize="0"/>
          <p:nvPr/>
        </p:nvPicPr>
        <p:blipFill>
          <a:blip r:embed="rId5">
            <a:alphaModFix/>
          </a:blip>
          <a:stretch>
            <a:fillRect/>
          </a:stretch>
        </p:blipFill>
        <p:spPr>
          <a:xfrm>
            <a:off x="3638650" y="2637750"/>
            <a:ext cx="2585175" cy="2040225"/>
          </a:xfrm>
          <a:prstGeom prst="rect">
            <a:avLst/>
          </a:prstGeom>
          <a:noFill/>
          <a:ln>
            <a:noFill/>
          </a:ln>
        </p:spPr>
      </p:pic>
      <p:sp>
        <p:nvSpPr>
          <p:cNvPr id="108" name="Google Shape;108;p18"/>
          <p:cNvSpPr txBox="1"/>
          <p:nvPr/>
        </p:nvSpPr>
        <p:spPr>
          <a:xfrm>
            <a:off x="5253900" y="4789350"/>
            <a:ext cx="26628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Average"/>
                <a:ea typeface="Average"/>
                <a:cs typeface="Average"/>
                <a:sym typeface="Average"/>
              </a:rPr>
              <a:t>https://www.theimagingsource.com/media/blog/archive/20110908/</a:t>
            </a:r>
            <a:endParaRPr sz="700">
              <a:latin typeface="Average"/>
              <a:ea typeface="Average"/>
              <a:cs typeface="Average"/>
              <a:sym typeface="Average"/>
            </a:endParaRPr>
          </a:p>
        </p:txBody>
      </p:sp>
      <p:pic>
        <p:nvPicPr>
          <p:cNvPr id="109" name="Google Shape;109;p18"/>
          <p:cNvPicPr preferRelativeResize="0"/>
          <p:nvPr/>
        </p:nvPicPr>
        <p:blipFill>
          <a:blip r:embed="rId6">
            <a:alphaModFix/>
          </a:blip>
          <a:stretch>
            <a:fillRect/>
          </a:stretch>
        </p:blipFill>
        <p:spPr>
          <a:xfrm>
            <a:off x="6247125" y="2635308"/>
            <a:ext cx="2662800" cy="20451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Algorithm: ROI Region of Interest</a:t>
            </a:r>
            <a:endParaRPr sz="3200" dirty="0"/>
          </a:p>
        </p:txBody>
      </p:sp>
      <p:sp>
        <p:nvSpPr>
          <p:cNvPr id="115" name="Google Shape;115;p19"/>
          <p:cNvSpPr txBox="1">
            <a:spLocks noGrp="1"/>
          </p:cNvSpPr>
          <p:nvPr>
            <p:ph type="body" idx="1"/>
          </p:nvPr>
        </p:nvSpPr>
        <p:spPr>
          <a:xfrm>
            <a:off x="311699" y="1139775"/>
            <a:ext cx="3456069" cy="35826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AutoNum type="arabicPeriod"/>
            </a:pPr>
            <a:r>
              <a:rPr lang="en" sz="2100" b="1" dirty="0">
                <a:solidFill>
                  <a:schemeClr val="dk1"/>
                </a:solidFill>
              </a:rPr>
              <a:t>Undistorted Frontal-View</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 sz="2100" b="1" dirty="0">
                <a:solidFill>
                  <a:schemeClr val="dk1"/>
                </a:solidFill>
              </a:rPr>
              <a:t>ROI (Region of Interest)</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 sz="2100" b="1" dirty="0">
                <a:solidFill>
                  <a:schemeClr val="dk1"/>
                </a:solidFill>
              </a:rPr>
              <a:t>Edge Detection</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 sz="2100" b="1" dirty="0">
                <a:solidFill>
                  <a:schemeClr val="dk1"/>
                </a:solidFill>
              </a:rPr>
              <a:t>Hough-Transformation</a:t>
            </a:r>
            <a:endParaRPr sz="2100" b="1" dirty="0">
              <a:solidFill>
                <a:schemeClr val="dk1"/>
              </a:solidFill>
            </a:endParaRPr>
          </a:p>
          <a:p>
            <a:pPr marL="457200" lvl="0" indent="-361950" algn="l" rtl="0">
              <a:spcBef>
                <a:spcPts val="0"/>
              </a:spcBef>
              <a:spcAft>
                <a:spcPts val="0"/>
              </a:spcAft>
              <a:buClr>
                <a:schemeClr val="dk1"/>
              </a:buClr>
              <a:buSzPts val="2100"/>
              <a:buAutoNum type="arabicPeriod"/>
            </a:pPr>
            <a:r>
              <a:rPr lang="en" sz="2100" b="1" dirty="0">
                <a:solidFill>
                  <a:schemeClr val="dk1"/>
                </a:solidFill>
              </a:rPr>
              <a:t>Four White Circles in ROI for calibration  and references of water depth calculation</a:t>
            </a:r>
            <a:endParaRPr sz="2100" b="1" dirty="0">
              <a:solidFill>
                <a:schemeClr val="dk1"/>
              </a:solidFill>
            </a:endParaRPr>
          </a:p>
        </p:txBody>
      </p:sp>
      <p:pic>
        <p:nvPicPr>
          <p:cNvPr id="116" name="Google Shape;116;p19"/>
          <p:cNvPicPr preferRelativeResize="0"/>
          <p:nvPr/>
        </p:nvPicPr>
        <p:blipFill>
          <a:blip r:embed="rId3">
            <a:alphaModFix/>
          </a:blip>
          <a:stretch>
            <a:fillRect/>
          </a:stretch>
        </p:blipFill>
        <p:spPr>
          <a:xfrm>
            <a:off x="6669950" y="567925"/>
            <a:ext cx="2104425" cy="1897400"/>
          </a:xfrm>
          <a:prstGeom prst="rect">
            <a:avLst/>
          </a:prstGeom>
          <a:noFill/>
          <a:ln>
            <a:noFill/>
          </a:ln>
        </p:spPr>
      </p:pic>
      <p:pic>
        <p:nvPicPr>
          <p:cNvPr id="117" name="Google Shape;117;p19"/>
          <p:cNvPicPr preferRelativeResize="0"/>
          <p:nvPr/>
        </p:nvPicPr>
        <p:blipFill>
          <a:blip r:embed="rId4">
            <a:alphaModFix/>
          </a:blip>
          <a:stretch>
            <a:fillRect/>
          </a:stretch>
        </p:blipFill>
        <p:spPr>
          <a:xfrm>
            <a:off x="4014113" y="2664477"/>
            <a:ext cx="766255" cy="2057900"/>
          </a:xfrm>
          <a:prstGeom prst="rect">
            <a:avLst/>
          </a:prstGeom>
          <a:noFill/>
          <a:ln>
            <a:noFill/>
          </a:ln>
        </p:spPr>
      </p:pic>
      <p:pic>
        <p:nvPicPr>
          <p:cNvPr id="118" name="Google Shape;118;p19"/>
          <p:cNvPicPr preferRelativeResize="0"/>
          <p:nvPr/>
        </p:nvPicPr>
        <p:blipFill>
          <a:blip r:embed="rId5">
            <a:alphaModFix/>
          </a:blip>
          <a:stretch>
            <a:fillRect/>
          </a:stretch>
        </p:blipFill>
        <p:spPr>
          <a:xfrm>
            <a:off x="5077780" y="2664480"/>
            <a:ext cx="1592175" cy="2057900"/>
          </a:xfrm>
          <a:prstGeom prst="rect">
            <a:avLst/>
          </a:prstGeom>
          <a:noFill/>
          <a:ln>
            <a:noFill/>
          </a:ln>
        </p:spPr>
      </p:pic>
      <p:sp>
        <p:nvSpPr>
          <p:cNvPr id="119" name="Google Shape;119;p19"/>
          <p:cNvSpPr txBox="1"/>
          <p:nvPr/>
        </p:nvSpPr>
        <p:spPr>
          <a:xfrm>
            <a:off x="4622688" y="4722375"/>
            <a:ext cx="4045200" cy="5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Images from Hies, T., Parasuraman, S., Wang, Y., Duester, R., Eikaas, H., &amp; Tan, K. (2012). </a:t>
            </a:r>
            <a:r>
              <a:rPr lang="en" sz="700" i="1">
                <a:latin typeface="Times New Roman"/>
                <a:ea typeface="Times New Roman"/>
                <a:cs typeface="Times New Roman"/>
                <a:sym typeface="Times New Roman"/>
              </a:rPr>
              <a:t>Enhanced water-level detection by image processing.</a:t>
            </a:r>
            <a:r>
              <a:rPr lang="en" sz="700">
                <a:latin typeface="Times New Roman"/>
                <a:ea typeface="Times New Roman"/>
                <a:cs typeface="Times New Roman"/>
                <a:sym typeface="Times New Roman"/>
              </a:rPr>
              <a:t> Paper presented at the 10th International Conference on Hydroinformatics.</a:t>
            </a:r>
            <a:endParaRPr sz="900">
              <a:latin typeface="Average"/>
              <a:ea typeface="Average"/>
              <a:cs typeface="Average"/>
              <a:sym typeface="Average"/>
            </a:endParaRPr>
          </a:p>
        </p:txBody>
      </p:sp>
      <p:pic>
        <p:nvPicPr>
          <p:cNvPr id="120" name="Google Shape;120;p19"/>
          <p:cNvPicPr preferRelativeResize="0"/>
          <p:nvPr/>
        </p:nvPicPr>
        <p:blipFill>
          <a:blip r:embed="rId6">
            <a:alphaModFix/>
          </a:blip>
          <a:stretch>
            <a:fillRect/>
          </a:stretch>
        </p:blipFill>
        <p:spPr>
          <a:xfrm>
            <a:off x="6955070" y="2744725"/>
            <a:ext cx="1877225" cy="1897410"/>
          </a:xfrm>
          <a:prstGeom prst="rect">
            <a:avLst/>
          </a:prstGeom>
          <a:noFill/>
          <a:ln>
            <a:noFill/>
          </a:ln>
        </p:spPr>
      </p:pic>
      <p:pic>
        <p:nvPicPr>
          <p:cNvPr id="121" name="Google Shape;121;p19"/>
          <p:cNvPicPr preferRelativeResize="0"/>
          <p:nvPr/>
        </p:nvPicPr>
        <p:blipFill>
          <a:blip r:embed="rId7">
            <a:alphaModFix/>
          </a:blip>
          <a:stretch>
            <a:fillRect/>
          </a:stretch>
        </p:blipFill>
        <p:spPr>
          <a:xfrm>
            <a:off x="3767769" y="1017725"/>
            <a:ext cx="2794630" cy="1284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Algorithm: Colour Difference </a:t>
            </a:r>
            <a:endParaRPr sz="3200"/>
          </a:p>
        </p:txBody>
      </p:sp>
      <p:sp>
        <p:nvSpPr>
          <p:cNvPr id="127" name="Google Shape;127;p20"/>
          <p:cNvSpPr txBox="1">
            <a:spLocks noGrp="1"/>
          </p:cNvSpPr>
          <p:nvPr>
            <p:ph type="body" idx="1"/>
          </p:nvPr>
        </p:nvSpPr>
        <p:spPr>
          <a:xfrm>
            <a:off x="359275" y="1181875"/>
            <a:ext cx="2846700" cy="17346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AutoNum type="arabicPeriod"/>
            </a:pPr>
            <a:r>
              <a:rPr lang="en" sz="2100" b="1" dirty="0">
                <a:solidFill>
                  <a:schemeClr val="dk1"/>
                </a:solidFill>
              </a:rPr>
              <a:t>CIELAB SPACE</a:t>
            </a:r>
          </a:p>
          <a:p>
            <a:pPr marL="457200" lvl="0" indent="-361950" algn="l" rtl="0">
              <a:spcBef>
                <a:spcPts val="0"/>
              </a:spcBef>
              <a:spcAft>
                <a:spcPts val="0"/>
              </a:spcAft>
              <a:buClr>
                <a:schemeClr val="dk1"/>
              </a:buClr>
              <a:buSzPts val="2100"/>
              <a:buAutoNum type="arabicPeriod"/>
            </a:pPr>
            <a:r>
              <a:rPr lang="en" sz="2100" b="1" dirty="0">
                <a:solidFill>
                  <a:schemeClr val="dk1"/>
                </a:solidFill>
              </a:rPr>
              <a:t>Euclidean distance</a:t>
            </a:r>
          </a:p>
          <a:p>
            <a:pPr marL="95250" lvl="0" indent="0" algn="l" rtl="0">
              <a:spcBef>
                <a:spcPts val="0"/>
              </a:spcBef>
              <a:spcAft>
                <a:spcPts val="0"/>
              </a:spcAft>
              <a:buClr>
                <a:schemeClr val="dk1"/>
              </a:buClr>
              <a:buSzPts val="2100"/>
              <a:buNone/>
            </a:pPr>
            <a:r>
              <a:rPr lang="en" sz="2100" b="1" dirty="0">
                <a:solidFill>
                  <a:schemeClr val="dk1"/>
                </a:solidFill>
              </a:rPr>
              <a:t>3.   Warning System </a:t>
            </a:r>
            <a:endParaRPr sz="2100" b="1" dirty="0">
              <a:solidFill>
                <a:schemeClr val="dk1"/>
              </a:solidFill>
            </a:endParaRPr>
          </a:p>
        </p:txBody>
      </p:sp>
      <p:pic>
        <p:nvPicPr>
          <p:cNvPr id="128" name="Google Shape;128;p20"/>
          <p:cNvPicPr preferRelativeResize="0"/>
          <p:nvPr/>
        </p:nvPicPr>
        <p:blipFill>
          <a:blip r:embed="rId3">
            <a:alphaModFix/>
          </a:blip>
          <a:stretch>
            <a:fillRect/>
          </a:stretch>
        </p:blipFill>
        <p:spPr>
          <a:xfrm>
            <a:off x="6139238" y="396137"/>
            <a:ext cx="2429317" cy="1734600"/>
          </a:xfrm>
          <a:prstGeom prst="rect">
            <a:avLst/>
          </a:prstGeom>
          <a:noFill/>
          <a:ln>
            <a:noFill/>
          </a:ln>
        </p:spPr>
      </p:pic>
      <p:pic>
        <p:nvPicPr>
          <p:cNvPr id="129" name="Google Shape;129;p20"/>
          <p:cNvPicPr preferRelativeResize="0"/>
          <p:nvPr/>
        </p:nvPicPr>
        <p:blipFill>
          <a:blip r:embed="rId4">
            <a:alphaModFix/>
          </a:blip>
          <a:stretch>
            <a:fillRect/>
          </a:stretch>
        </p:blipFill>
        <p:spPr>
          <a:xfrm>
            <a:off x="6118400" y="2471057"/>
            <a:ext cx="2455944" cy="2109897"/>
          </a:xfrm>
          <a:prstGeom prst="rect">
            <a:avLst/>
          </a:prstGeom>
          <a:noFill/>
          <a:ln>
            <a:noFill/>
          </a:ln>
        </p:spPr>
      </p:pic>
      <p:sp>
        <p:nvSpPr>
          <p:cNvPr id="130" name="Google Shape;130;p20"/>
          <p:cNvSpPr txBox="1"/>
          <p:nvPr/>
        </p:nvSpPr>
        <p:spPr>
          <a:xfrm>
            <a:off x="603037" y="4733261"/>
            <a:ext cx="80649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Images from Purnomo, F. A., Yoeseph, N. M., Riasti, B. K., &amp; Anggara, R. W. (2018). Water level detector for early warning systems using color difference measurement. </a:t>
            </a:r>
            <a:r>
              <a:rPr lang="en" sz="700" i="1">
                <a:latin typeface="Times New Roman"/>
                <a:ea typeface="Times New Roman"/>
                <a:cs typeface="Times New Roman"/>
                <a:sym typeface="Times New Roman"/>
              </a:rPr>
              <a:t>AIP Conference Proceedings, 1977</a:t>
            </a:r>
            <a:r>
              <a:rPr lang="en" sz="700">
                <a:latin typeface="Times New Roman"/>
                <a:ea typeface="Times New Roman"/>
                <a:cs typeface="Times New Roman"/>
                <a:sym typeface="Times New Roman"/>
              </a:rPr>
              <a:t>(1), 050002. doi:10.1063/1.5043006</a:t>
            </a:r>
            <a:endParaRPr sz="700">
              <a:latin typeface="Average"/>
              <a:ea typeface="Average"/>
              <a:cs typeface="Average"/>
              <a:sym typeface="Average"/>
            </a:endParaRPr>
          </a:p>
        </p:txBody>
      </p:sp>
      <p:pic>
        <p:nvPicPr>
          <p:cNvPr id="131" name="Google Shape;131;p20"/>
          <p:cNvPicPr preferRelativeResize="0"/>
          <p:nvPr/>
        </p:nvPicPr>
        <p:blipFill>
          <a:blip r:embed="rId5">
            <a:alphaModFix/>
          </a:blip>
          <a:stretch>
            <a:fillRect/>
          </a:stretch>
        </p:blipFill>
        <p:spPr>
          <a:xfrm>
            <a:off x="496837" y="3723300"/>
            <a:ext cx="2330120" cy="934100"/>
          </a:xfrm>
          <a:prstGeom prst="rect">
            <a:avLst/>
          </a:prstGeom>
          <a:noFill/>
          <a:ln>
            <a:noFill/>
          </a:ln>
        </p:spPr>
      </p:pic>
      <p:pic>
        <p:nvPicPr>
          <p:cNvPr id="132" name="Google Shape;132;p20"/>
          <p:cNvPicPr preferRelativeResize="0"/>
          <p:nvPr/>
        </p:nvPicPr>
        <p:blipFill>
          <a:blip r:embed="rId6">
            <a:alphaModFix/>
          </a:blip>
          <a:stretch>
            <a:fillRect/>
          </a:stretch>
        </p:blipFill>
        <p:spPr>
          <a:xfrm>
            <a:off x="298202" y="2592312"/>
            <a:ext cx="2727400" cy="1066025"/>
          </a:xfrm>
          <a:prstGeom prst="rect">
            <a:avLst/>
          </a:prstGeom>
          <a:noFill/>
          <a:ln>
            <a:noFill/>
          </a:ln>
        </p:spPr>
      </p:pic>
      <p:pic>
        <p:nvPicPr>
          <p:cNvPr id="133" name="Google Shape;133;p20"/>
          <p:cNvPicPr preferRelativeResize="0"/>
          <p:nvPr/>
        </p:nvPicPr>
        <p:blipFill>
          <a:blip r:embed="rId7">
            <a:alphaModFix/>
          </a:blip>
          <a:stretch>
            <a:fillRect/>
          </a:stretch>
        </p:blipFill>
        <p:spPr>
          <a:xfrm>
            <a:off x="3195088" y="3526005"/>
            <a:ext cx="2399419" cy="277925"/>
          </a:xfrm>
          <a:prstGeom prst="rect">
            <a:avLst/>
          </a:prstGeom>
          <a:noFill/>
          <a:ln>
            <a:noFill/>
          </a:ln>
        </p:spPr>
      </p:pic>
      <p:pic>
        <p:nvPicPr>
          <p:cNvPr id="134" name="Google Shape;134;p20"/>
          <p:cNvPicPr preferRelativeResize="0"/>
          <p:nvPr/>
        </p:nvPicPr>
        <p:blipFill>
          <a:blip r:embed="rId8">
            <a:alphaModFix/>
          </a:blip>
          <a:stretch>
            <a:fillRect/>
          </a:stretch>
        </p:blipFill>
        <p:spPr>
          <a:xfrm>
            <a:off x="3195089" y="1049553"/>
            <a:ext cx="2659566" cy="2361823"/>
          </a:xfrm>
          <a:prstGeom prst="rect">
            <a:avLst/>
          </a:prstGeom>
          <a:noFill/>
          <a:ln>
            <a:noFill/>
          </a:ln>
        </p:spPr>
      </p:pic>
      <p:sp>
        <p:nvSpPr>
          <p:cNvPr id="135" name="Google Shape;135;p20"/>
          <p:cNvSpPr txBox="1"/>
          <p:nvPr/>
        </p:nvSpPr>
        <p:spPr>
          <a:xfrm>
            <a:off x="3090702" y="3787648"/>
            <a:ext cx="1493400" cy="1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latin typeface="Average"/>
                <a:ea typeface="Average"/>
                <a:cs typeface="Average"/>
                <a:sym typeface="Average"/>
              </a:rPr>
              <a:t>https://</a:t>
            </a:r>
            <a:r>
              <a:rPr lang="en" sz="600" dirty="0" err="1">
                <a:latin typeface="Average"/>
                <a:ea typeface="Average"/>
                <a:cs typeface="Average"/>
                <a:sym typeface="Average"/>
              </a:rPr>
              <a:t>en.wikipedia.org</a:t>
            </a:r>
            <a:r>
              <a:rPr lang="en" sz="600" dirty="0">
                <a:latin typeface="Average"/>
                <a:ea typeface="Average"/>
                <a:cs typeface="Average"/>
                <a:sym typeface="Average"/>
              </a:rPr>
              <a:t>/wiki/</a:t>
            </a:r>
            <a:r>
              <a:rPr lang="en" sz="600" dirty="0" err="1">
                <a:latin typeface="Average"/>
                <a:ea typeface="Average"/>
                <a:cs typeface="Average"/>
                <a:sym typeface="Average"/>
              </a:rPr>
              <a:t>CIELAB_color_space</a:t>
            </a:r>
            <a:endParaRPr sz="600" dirty="0">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Calibration / Real-World Unit Conversion Used</a:t>
            </a:r>
            <a:endParaRPr/>
          </a:p>
        </p:txBody>
      </p:sp>
      <p:sp>
        <p:nvSpPr>
          <p:cNvPr id="147" name="Google Shape;147;p22"/>
          <p:cNvSpPr txBox="1">
            <a:spLocks noGrp="1"/>
          </p:cNvSpPr>
          <p:nvPr>
            <p:ph type="body" idx="2"/>
          </p:nvPr>
        </p:nvSpPr>
        <p:spPr>
          <a:xfrm>
            <a:off x="4878025" y="403625"/>
            <a:ext cx="3899100" cy="1852800"/>
          </a:xfrm>
          <a:prstGeom prst="rect">
            <a:avLst/>
          </a:prstGeom>
        </p:spPr>
        <p:txBody>
          <a:bodyPr spcFirstLastPara="1" wrap="square" lIns="91425" tIns="91425" rIns="91425" bIns="91425" anchor="ctr" anchorCtr="0">
            <a:noAutofit/>
          </a:bodyPr>
          <a:lstStyle/>
          <a:p>
            <a:pPr marL="457200" lvl="0" indent="-361950" algn="l" rtl="0">
              <a:spcBef>
                <a:spcPts val="0"/>
              </a:spcBef>
              <a:spcAft>
                <a:spcPts val="0"/>
              </a:spcAft>
              <a:buSzPts val="2100"/>
              <a:buAutoNum type="alphaLcParenR"/>
            </a:pPr>
            <a:r>
              <a:rPr lang="en" sz="2100" b="1"/>
              <a:t>Large Black Dots</a:t>
            </a:r>
            <a:endParaRPr sz="2100" b="1"/>
          </a:p>
          <a:p>
            <a:pPr marL="457200" lvl="0" indent="-361950" algn="l" rtl="0">
              <a:spcBef>
                <a:spcPts val="0"/>
              </a:spcBef>
              <a:spcAft>
                <a:spcPts val="0"/>
              </a:spcAft>
              <a:buSzPts val="2100"/>
              <a:buAutoNum type="alphaLcParenR"/>
            </a:pPr>
            <a:r>
              <a:rPr lang="en" sz="2100" b="1"/>
              <a:t>White Circles</a:t>
            </a:r>
            <a:endParaRPr sz="2100" b="1"/>
          </a:p>
          <a:p>
            <a:pPr marL="457200" lvl="0" indent="-361950" algn="l" rtl="0">
              <a:spcBef>
                <a:spcPts val="0"/>
              </a:spcBef>
              <a:spcAft>
                <a:spcPts val="0"/>
              </a:spcAft>
              <a:buSzPts val="2100"/>
              <a:buAutoNum type="alphaLcParenR"/>
            </a:pPr>
            <a:r>
              <a:rPr lang="en" sz="2100" b="1"/>
              <a:t>Calibration Points</a:t>
            </a:r>
            <a:endParaRPr sz="2100" b="1"/>
          </a:p>
          <a:p>
            <a:pPr marL="457200" lvl="0" indent="-361950" algn="l" rtl="0">
              <a:spcBef>
                <a:spcPts val="0"/>
              </a:spcBef>
              <a:spcAft>
                <a:spcPts val="0"/>
              </a:spcAft>
              <a:buSzPts val="2100"/>
              <a:buAutoNum type="alphaLcParenR"/>
            </a:pPr>
            <a:r>
              <a:rPr lang="en" sz="2100" b="1"/>
              <a:t>Staff Gauge</a:t>
            </a:r>
            <a:endParaRPr sz="2000"/>
          </a:p>
        </p:txBody>
      </p:sp>
      <p:pic>
        <p:nvPicPr>
          <p:cNvPr id="148" name="Google Shape;148;p22"/>
          <p:cNvPicPr preferRelativeResize="0"/>
          <p:nvPr/>
        </p:nvPicPr>
        <p:blipFill>
          <a:blip r:embed="rId3">
            <a:alphaModFix/>
          </a:blip>
          <a:stretch>
            <a:fillRect/>
          </a:stretch>
        </p:blipFill>
        <p:spPr>
          <a:xfrm>
            <a:off x="5037287" y="2422325"/>
            <a:ext cx="3597375" cy="2592799"/>
          </a:xfrm>
          <a:prstGeom prst="rect">
            <a:avLst/>
          </a:prstGeom>
          <a:noFill/>
          <a:ln>
            <a:noFill/>
          </a:ln>
        </p:spPr>
      </p:pic>
      <p:pic>
        <p:nvPicPr>
          <p:cNvPr id="2" name="Picture 1">
            <a:extLst>
              <a:ext uri="{FF2B5EF4-FFF2-40B4-BE49-F238E27FC236}">
                <a16:creationId xmlns:a16="http://schemas.microsoft.com/office/drawing/2014/main" id="{26CA2B4B-E5BC-5C43-9404-CF98F3AA496E}"/>
              </a:ext>
            </a:extLst>
          </p:cNvPr>
          <p:cNvPicPr>
            <a:picLocks noChangeAspect="1"/>
          </p:cNvPicPr>
          <p:nvPr/>
        </p:nvPicPr>
        <p:blipFill>
          <a:blip r:embed="rId4"/>
          <a:stretch>
            <a:fillRect/>
          </a:stretch>
        </p:blipFill>
        <p:spPr>
          <a:xfrm>
            <a:off x="5172713" y="2457236"/>
            <a:ext cx="1734863" cy="1145280"/>
          </a:xfrm>
          <a:prstGeom prst="rect">
            <a:avLst/>
          </a:prstGeom>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1567</Words>
  <Application>Microsoft Macintosh PowerPoint</Application>
  <PresentationFormat>On-screen Show (16:9)</PresentationFormat>
  <Paragraphs>147</Paragraphs>
  <Slides>19</Slides>
  <Notes>19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5" baseType="lpstr">
      <vt:lpstr>Arial</vt:lpstr>
      <vt:lpstr>Oswald</vt:lpstr>
      <vt:lpstr>Times New Roman</vt:lpstr>
      <vt:lpstr>Average</vt:lpstr>
      <vt:lpstr>Slate</vt:lpstr>
      <vt:lpstr>Microsoft Excel Worksheet</vt:lpstr>
      <vt:lpstr> Low-Cost Real-Time Water Depth Measurement System  Project Proposal</vt:lpstr>
      <vt:lpstr>Introduction</vt:lpstr>
      <vt:lpstr>Disadvantages </vt:lpstr>
      <vt:lpstr>Propose Project:  Low-Cost Real-Time Water Depth Measurement System Using a Camera</vt:lpstr>
      <vt:lpstr>Literature Review</vt:lpstr>
      <vt:lpstr>Algorithm: Line-Based Edge Detection</vt:lpstr>
      <vt:lpstr>Algorithm: ROI Region of Interest</vt:lpstr>
      <vt:lpstr>Algorithm: Colour Difference </vt:lpstr>
      <vt:lpstr>Calibration / Real-World Unit Conversion Used</vt:lpstr>
      <vt:lpstr>Accuracy</vt:lpstr>
      <vt:lpstr>Gaps and Drawbacks</vt:lpstr>
      <vt:lpstr>Project Objectives</vt:lpstr>
      <vt:lpstr>Project Methodology</vt:lpstr>
      <vt:lpstr>Proposed Method</vt:lpstr>
      <vt:lpstr>Data Collection Algorithm</vt:lpstr>
      <vt:lpstr>ROI Mapping / Calibration</vt:lpstr>
      <vt:lpstr>Proposed Field System Setup</vt:lpstr>
      <vt:lpstr>Gantt Chart</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Low-Cost Real-Time Water Depth Measurement System  Project Proposal</dc:title>
  <cp:lastModifiedBy>Bienvenido Jr Hiyas</cp:lastModifiedBy>
  <cp:revision>1</cp:revision>
  <dcterms:modified xsi:type="dcterms:W3CDTF">2020-10-20T17:50:13Z</dcterms:modified>
</cp:coreProperties>
</file>